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Playfair Display"/>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34574C-E59D-4FBD-BD24-4254C7089389}">
  <a:tblStyle styleId="{F534574C-E59D-4FBD-BD24-4254C70893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785B75E-E3DB-4E6A-A5FC-941F54A53ECE}"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PlayfairDispl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italic.fntdata"/><Relationship Id="rId50" Type="http://schemas.openxmlformats.org/officeDocument/2006/relationships/font" Target="fonts/PlayfairDisplay-bold.fntdata"/><Relationship Id="rId53" Type="http://schemas.openxmlformats.org/officeDocument/2006/relationships/font" Target="fonts/Lato-regular.fntdata"/><Relationship Id="rId52" Type="http://schemas.openxmlformats.org/officeDocument/2006/relationships/font" Target="fonts/PlayfairDisplay-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cbc797df7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cbc797df7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wanted to ensure that I was using the most up-to-date information, so I used only 2020 and 2021 installation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cbc797df7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cbc797df7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used all of the 26 states included in the LBNL dataset. After filtering these values I was left with roughly 200,000 entries and 80 features to work with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cbc797df7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cbc797df7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in this project was to create the key metric that would be modeled. The cost efficiency metric was price per KW, which was calculated as total installed price minus any rebates or grants, divided by the system size. After creating this field, total installed price was dropped from the data because it’s unlikely that the </a:t>
            </a:r>
            <a:r>
              <a:rPr lang="en"/>
              <a:t>customer</a:t>
            </a:r>
            <a:r>
              <a:rPr lang="en"/>
              <a:t> has direct control over that value outside of shopping around, and keeping it in would likely be the primary feature used by any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d54b41ee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d54b41ee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began feature engineering by creating dummy variables for any values in categorical features with more than 30 occurrences. Any values that appeared fewer than 30 times was </a:t>
            </a:r>
            <a:r>
              <a:rPr lang="en"/>
              <a:t>dropped, and the original columns were dropped to avoid collinearity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54b41ee1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d54b41ee1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split the dataset into a 75% training portion and a 25% test portion to avoid any data leakage further down the pipeline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d54b41ee1f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d54b41ee1f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then imputed missing values for all columns </a:t>
            </a:r>
            <a:r>
              <a:rPr lang="en"/>
              <a:t>using</a:t>
            </a:r>
            <a:r>
              <a:rPr lang="en"/>
              <a:t> the most common value. I began by fitting and transforming the train set first, followed by the test set using the same fit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d54b41ee1f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d54b41ee1f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 features were then scaled using scikit learn’s standard scaler, again fitting and transforming the train set first, then transforming the test set with the same fit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d54b41ee1f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d54b41ee1f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the total number of features was reduced from around 2000 to 400 using scikit learn’s select K best tool, using f-regression to identify the best features to keep. Once again this was fit on the train data and then used to transform both the train and test sets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d6abc38b1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d6abc38b1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d6abc38b1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d6abc38b1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c4cff9fec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c4cff9fec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CO2 levels have been steadily rising over the years and many individuals are looking for ways they can help reduce their carbon footprint to slow climate change. One option for homeowners is to install solar panels so that their home produces carbon-free electricity, however, the average solar panel installation according to Forbes.com is around $16,000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d6abc38b1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d6abc38b1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d54b41ee1f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d54b41ee1f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data was prepared, I screened a wide array of regression models by tuning hyperparameters on 10% train sets. I then held these hyperparameters and trained the models on 80% of the data, testing them on the remaining 20%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d54b41ee1f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d54b41ee1f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narrowing the models down to just ridge, XGBoost, light GBM, and KNN, the models were hyperparameter tuned again, this time with 80% of the data available for training. Prior to this tuning, the prior hyperparameter tuning results were examined to identify if any could be locked. Two of the four hyperparameters in XGBoost and light GBM seemed to have very little variation through the prior tuning, so they were held constant at this stage.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d54b41ee1f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54b41ee1f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selecting a model to move forward with, I tested the XGBoost regressor on 20% of the training set that had been held out and got a root mean squared error of 2.96 million. For the true test, I fit the model on the full training set and then tested it on the original test set. This test had an RMSE of 35 million, which led me to suspect that there might be a few outliers </a:t>
            </a:r>
            <a:r>
              <a:rPr lang="en"/>
              <a:t>throwing</a:t>
            </a:r>
            <a:r>
              <a:rPr lang="en"/>
              <a:t> off the test score. Upon plotting the predicted values against the actual test values it became apparent that there were 3 outliers which caused the dramatic increase in error.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d54b41ee1f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d54b41ee1f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identifying the outliers I pulled the original dataframe and compared those three outliers to five other random samples. The features that factor into the price per KW equation were system size DC, total installed price, and rebate or grant. The system sizes of the outliers are in line with the same general range as the random samples, and there weren’t unusual rebate or grant values, however, the total installed price was in the millions whereas the other samples ranged from 9 to 23 thousand. The two zeros at the end of each price also suggests that </a:t>
            </a:r>
            <a:r>
              <a:rPr lang="en"/>
              <a:t>they</a:t>
            </a:r>
            <a:r>
              <a:rPr lang="en"/>
              <a:t> could be a typo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d54b41ee1f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54b41ee1f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Considering that the outliers appeared to be typos, I proceeded to pull the top 15 most important features from my model.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d54b41ee1f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d54b41ee1f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let’s run through how these system-related factors impact cost efficiency. First we’ll quickly mention rebate or grant. We’ve already seen how that factors into the cost efficiency equation. The larger the rebates or grants, the better your cost efficiency will be.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d54b41ee1f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d54b41ee1f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we’ll look at system size, which represents the amount of DC electricity output the solar panel array is rated for. As you would expect, as you add more capacity to the array, the added price decreases, similar to buying most other things in bulk.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d54b41ee1f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d54b41ee1f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we’re discussing the solar panels we can talk about the conversion efficiency from sunlight to electricity. As you might expect, higher efficiency panels are more expensive than lower efficiency. If a customer is strictly concerned with installation costs, this is a straightforward decision. However, higher efficiency panels may make up for that added cost and make the customer more money in the long run as their system sells back excess electricity to the grid.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d54b41ee1f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d54b41ee1f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solar panels produce direct current electricity, the inverters turn that DC into alternating current which can be used by the grid. Much like with the solar panels, the more inverters you purchase, the lower the price per inverter will be.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cbc797df7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cbc797df7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this project is to provide recommendations to homeowners in Texas that will help maximize the cost efficiency of their solar panel installation, with the hope that maybe these recommendations can help more homeowners make that investment in our collective future.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d54b41ee1f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d54b41ee1f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I’ll get into the most important feature for the model: the inverter loading ratio. This refers to the maximum amount of DC electricity the panels can produce vs the amount of current that can be converted at peak by the inverters. If the inverter loading ratio was 1 and was scaled to the peak generation hours in the sunniest months of the year, you would limit the amount you can generate during all those off-peak hours, which make up the majority of the day. By increasing this ratio you capture and convert more sunlight during off-peak hours and only clip a relatively small amount during those peak hours when you can’t convert everything. By increasing this ratio you’re essentially not buying enough inverters to match the number of panels you have, which is where the savings comes 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d54b41ee1f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d54b41ee1f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Tilt is a less clear picture. As you can see, there are certain angles with higher frequencies than others, seemingly multiples of 5. It seems unlikely that choosing to angle your array at 7 degrees rather than 10 would actually lower the cost of your installation. What I think is more likely is that there are more data points at some angles, and as you have more data points at a given angle, the chance of having expensive installations increases.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d54b41ee1f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d54b41ee1f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 month is interesting in that there are certain months, July and December specifically, where the cost efficiency of an installation is better than the rest of the year. The distributions aren’t hugely different from month to month, but installations are significantly less in the second half of the year than the first half. It seems likely that prices rise early in the year prior to the peak sun months, then fall later in the year when the panels will generate less. It’s also possible that during July and December specifically there may be holiday pricing deals that don’t register as rebates or grants.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d54b41ee1f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d54b41ee1f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d54b41ee1f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d54b41ee1f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d6abc38b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d6abc38b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performance after 10% train data hyperparameter tuning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d6abc38b1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d6abc38b1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 tuned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d6abc38b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d6abc38b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d6abc38b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d6abc38b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cbc797df7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cbc797df7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project I have developed a model to help guide homeowners in designing their solar panel installation to be as cost-effective as possible. In order to get the most output for your dollar, it’s important to purchase the largest solar panel array that makes sense for the house and the customer’s budget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d54b41ee1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d54b41ee1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installation should have a high inverter loading ratio - I’ll explain that concept later in the presentation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d54b41ee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d54b41ee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Needless to say, any rebate or grant that’s available will help reduce the price of an installation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d54b41ee1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d54b41ee1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Solar panels with lower conversion efficiency are cheaper than those with high efficiency. If a customer is only concerned with the upfront costs, then lower efficiency will help keep the installation price down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54b41ee1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d54b41ee1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it also helps to schedule installations in July or December. </a:t>
            </a:r>
            <a:r>
              <a:rPr lang="en"/>
              <a:t> As we walk through the project I’ll show where the data came from, how it was analyzed, and get in to the details of the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cbc797df7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cbc797df7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used for this project was collected by the Lawrence Berkeley National Laboratory through their Tracking the Sun project. Since the goal of the project is to help guide homeowners I restricted the data to only residential installations.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www.climate.gov/news-features/understanding-climate/climate-change-atmospheric-carbon-dioxide#:~:text=June%2023%2C%202022-,Highlights,2021%3A%20414.72%20parts%20per%20mill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510450" y="-26150"/>
            <a:ext cx="8123100" cy="2262300"/>
          </a:xfrm>
          <a:prstGeom prst="rect">
            <a:avLst/>
          </a:prstGeom>
        </p:spPr>
        <p:txBody>
          <a:bodyPr anchorCtr="0" anchor="b" bIns="91425" lIns="91425" spcFirstLastPara="1" rIns="91425" wrap="square" tIns="91425">
            <a:normAutofit fontScale="90000"/>
          </a:bodyPr>
          <a:lstStyle/>
          <a:p>
            <a:pPr indent="0" lvl="0" marL="0" rtl="0" algn="l">
              <a:spcBef>
                <a:spcPts val="1000"/>
              </a:spcBef>
              <a:spcAft>
                <a:spcPts val="0"/>
              </a:spcAft>
              <a:buNone/>
            </a:pPr>
            <a:r>
              <a:rPr lang="en"/>
              <a:t>Making solar power affordable: Using data to maximize cost efficiency</a:t>
            </a:r>
            <a:endParaRPr/>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By Zachary Brown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125" name="Google Shape;125;p22"/>
          <p:cNvSpPr txBox="1"/>
          <p:nvPr>
            <p:ph idx="2" type="body"/>
          </p:nvPr>
        </p:nvSpPr>
        <p:spPr>
          <a:xfrm>
            <a:off x="4832400" y="1342800"/>
            <a:ext cx="3999900" cy="33012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Clr>
                <a:srgbClr val="CCCCCC"/>
              </a:buClr>
              <a:buSzPts val="2100"/>
              <a:buChar char="●"/>
            </a:pPr>
            <a:r>
              <a:rPr lang="en" sz="2100">
                <a:solidFill>
                  <a:srgbClr val="CCCCCC"/>
                </a:solidFill>
              </a:rPr>
              <a:t>Residential installations only</a:t>
            </a:r>
            <a:endParaRPr sz="2100">
              <a:solidFill>
                <a:srgbClr val="CCCCCC"/>
              </a:solidFill>
            </a:endParaRPr>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2020/2021 installations</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Clr>
                <a:srgbClr val="CCCCCC"/>
              </a:buClr>
              <a:buSzPts val="2100"/>
              <a:buChar char="●"/>
            </a:pPr>
            <a:r>
              <a:rPr lang="en" sz="2100">
                <a:solidFill>
                  <a:srgbClr val="CCCCCC"/>
                </a:solidFill>
              </a:rPr>
              <a:t>26 states included in the data, all were used in this analysis</a:t>
            </a:r>
            <a:endParaRPr sz="2100">
              <a:solidFill>
                <a:srgbClr val="CCCCCC"/>
              </a:solidFill>
            </a:endParaRPr>
          </a:p>
        </p:txBody>
      </p:sp>
      <p:pic>
        <p:nvPicPr>
          <p:cNvPr id="126" name="Google Shape;126;p22"/>
          <p:cNvPicPr preferRelativeResize="0"/>
          <p:nvPr/>
        </p:nvPicPr>
        <p:blipFill>
          <a:blip r:embed="rId3">
            <a:alphaModFix/>
          </a:blip>
          <a:stretch>
            <a:fillRect/>
          </a:stretch>
        </p:blipFill>
        <p:spPr>
          <a:xfrm>
            <a:off x="764053" y="1417950"/>
            <a:ext cx="3166247" cy="315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132" name="Google Shape;132;p23"/>
          <p:cNvSpPr txBox="1"/>
          <p:nvPr>
            <p:ph idx="2" type="body"/>
          </p:nvPr>
        </p:nvSpPr>
        <p:spPr>
          <a:xfrm>
            <a:off x="4832400" y="1342800"/>
            <a:ext cx="3999900" cy="33012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Clr>
                <a:srgbClr val="CCCCCC"/>
              </a:buClr>
              <a:buSzPts val="2100"/>
              <a:buChar char="●"/>
            </a:pPr>
            <a:r>
              <a:rPr lang="en" sz="2100">
                <a:solidFill>
                  <a:srgbClr val="CCCCCC"/>
                </a:solidFill>
              </a:rPr>
              <a:t>Residential installations only</a:t>
            </a:r>
            <a:endParaRPr sz="2100">
              <a:solidFill>
                <a:srgbClr val="CCCCCC"/>
              </a:solidFill>
            </a:endParaRPr>
          </a:p>
          <a:p>
            <a:pPr indent="0" lvl="0" marL="457200" rtl="0" algn="l">
              <a:spcBef>
                <a:spcPts val="1200"/>
              </a:spcBef>
              <a:spcAft>
                <a:spcPts val="0"/>
              </a:spcAft>
              <a:buNone/>
            </a:pPr>
            <a:r>
              <a:t/>
            </a:r>
            <a:endParaRPr sz="2100">
              <a:solidFill>
                <a:srgbClr val="CCCCCC"/>
              </a:solidFill>
            </a:endParaRPr>
          </a:p>
          <a:p>
            <a:pPr indent="-361950" lvl="0" marL="457200" rtl="0" algn="l">
              <a:spcBef>
                <a:spcPts val="1200"/>
              </a:spcBef>
              <a:spcAft>
                <a:spcPts val="0"/>
              </a:spcAft>
              <a:buClr>
                <a:srgbClr val="CCCCCC"/>
              </a:buClr>
              <a:buSzPts val="2100"/>
              <a:buChar char="●"/>
            </a:pPr>
            <a:r>
              <a:rPr lang="en" sz="2100">
                <a:solidFill>
                  <a:srgbClr val="CCCCCC"/>
                </a:solidFill>
              </a:rPr>
              <a:t>2020/2021 installations</a:t>
            </a:r>
            <a:endParaRPr sz="2100">
              <a:solidFill>
                <a:srgbClr val="CCCCCC"/>
              </a:solidFill>
            </a:endParaRPr>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26 states included in the data, all were used in this analysis</a:t>
            </a:r>
            <a:endParaRPr sz="2100"/>
          </a:p>
        </p:txBody>
      </p:sp>
      <p:pic>
        <p:nvPicPr>
          <p:cNvPr id="133" name="Google Shape;133;p23"/>
          <p:cNvPicPr preferRelativeResize="0"/>
          <p:nvPr/>
        </p:nvPicPr>
        <p:blipFill>
          <a:blip r:embed="rId3">
            <a:alphaModFix/>
          </a:blip>
          <a:stretch>
            <a:fillRect/>
          </a:stretch>
        </p:blipFill>
        <p:spPr>
          <a:xfrm>
            <a:off x="764053" y="1417950"/>
            <a:ext cx="3166247" cy="315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Efficiency</a:t>
            </a:r>
            <a:endParaRPr/>
          </a:p>
        </p:txBody>
      </p:sp>
      <p:sp>
        <p:nvSpPr>
          <p:cNvPr id="139" name="Google Shape;139;p24"/>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Relevant fields:</a:t>
            </a:r>
            <a:endParaRPr/>
          </a:p>
          <a:p>
            <a:pPr indent="-317500" lvl="0" marL="457200" rtl="0" algn="l">
              <a:spcBef>
                <a:spcPts val="1200"/>
              </a:spcBef>
              <a:spcAft>
                <a:spcPts val="0"/>
              </a:spcAft>
              <a:buSzPts val="1400"/>
              <a:buChar char="●"/>
            </a:pPr>
            <a:r>
              <a:rPr lang="en"/>
              <a:t>Total installed price</a:t>
            </a:r>
            <a:endParaRPr/>
          </a:p>
          <a:p>
            <a:pPr indent="-317500" lvl="0" marL="457200" rtl="0" algn="l">
              <a:spcBef>
                <a:spcPts val="0"/>
              </a:spcBef>
              <a:spcAft>
                <a:spcPts val="0"/>
              </a:spcAft>
              <a:buSzPts val="1400"/>
              <a:buChar char="●"/>
            </a:pPr>
            <a:r>
              <a:rPr lang="en"/>
              <a:t>System size (DC)</a:t>
            </a:r>
            <a:endParaRPr/>
          </a:p>
          <a:p>
            <a:pPr indent="-317500" lvl="0" marL="457200" rtl="0" algn="l">
              <a:spcBef>
                <a:spcPts val="0"/>
              </a:spcBef>
              <a:spcAft>
                <a:spcPts val="0"/>
              </a:spcAft>
              <a:buSzPts val="1400"/>
              <a:buChar char="●"/>
            </a:pPr>
            <a:r>
              <a:rPr lang="en"/>
              <a:t>Rebate or grant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Cost efficiency metric:</a:t>
            </a:r>
            <a:endParaRPr/>
          </a:p>
          <a:p>
            <a:pPr indent="-317500" lvl="0" marL="457200" rtl="0" algn="l">
              <a:spcBef>
                <a:spcPts val="1200"/>
              </a:spcBef>
              <a:spcAft>
                <a:spcPts val="0"/>
              </a:spcAft>
              <a:buSzPts val="1400"/>
              <a:buChar char="●"/>
            </a:pPr>
            <a:r>
              <a:rPr lang="en"/>
              <a:t>Price per KW</a:t>
            </a:r>
            <a:endParaRPr/>
          </a:p>
        </p:txBody>
      </p:sp>
      <p:grpSp>
        <p:nvGrpSpPr>
          <p:cNvPr id="140" name="Google Shape;140;p24"/>
          <p:cNvGrpSpPr/>
          <p:nvPr/>
        </p:nvGrpSpPr>
        <p:grpSpPr>
          <a:xfrm>
            <a:off x="3784100" y="2284900"/>
            <a:ext cx="4354400" cy="724200"/>
            <a:chOff x="3784100" y="2284900"/>
            <a:chExt cx="4354400" cy="724200"/>
          </a:xfrm>
        </p:grpSpPr>
        <p:sp>
          <p:nvSpPr>
            <p:cNvPr id="141" name="Google Shape;141;p24"/>
            <p:cNvSpPr txBox="1"/>
            <p:nvPr/>
          </p:nvSpPr>
          <p:spPr>
            <a:xfrm>
              <a:off x="3784100" y="2485750"/>
              <a:ext cx="169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Price per KW = </a:t>
              </a:r>
              <a:endParaRPr>
                <a:solidFill>
                  <a:schemeClr val="dk1"/>
                </a:solidFill>
                <a:latin typeface="Lato"/>
                <a:ea typeface="Lato"/>
                <a:cs typeface="Lato"/>
                <a:sym typeface="Lato"/>
              </a:endParaRPr>
            </a:p>
          </p:txBody>
        </p:sp>
        <p:sp>
          <p:nvSpPr>
            <p:cNvPr id="142" name="Google Shape;142;p24"/>
            <p:cNvSpPr txBox="1"/>
            <p:nvPr/>
          </p:nvSpPr>
          <p:spPr>
            <a:xfrm>
              <a:off x="5125000" y="2284900"/>
              <a:ext cx="29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total installed price - rebate or grant</a:t>
              </a:r>
              <a:endParaRPr>
                <a:solidFill>
                  <a:schemeClr val="dk1"/>
                </a:solidFill>
                <a:latin typeface="Lato"/>
                <a:ea typeface="Lato"/>
                <a:cs typeface="Lato"/>
                <a:sym typeface="Lato"/>
              </a:endParaRPr>
            </a:p>
          </p:txBody>
        </p:sp>
        <p:sp>
          <p:nvSpPr>
            <p:cNvPr id="143" name="Google Shape;143;p24"/>
            <p:cNvSpPr txBox="1"/>
            <p:nvPr/>
          </p:nvSpPr>
          <p:spPr>
            <a:xfrm>
              <a:off x="5795500" y="2608900"/>
              <a:ext cx="16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system size (DC)</a:t>
              </a:r>
              <a:endParaRPr>
                <a:solidFill>
                  <a:schemeClr val="dk1"/>
                </a:solidFill>
                <a:latin typeface="Lato"/>
                <a:ea typeface="Lato"/>
                <a:cs typeface="Lato"/>
                <a:sym typeface="Lato"/>
              </a:endParaRPr>
            </a:p>
          </p:txBody>
        </p:sp>
        <p:cxnSp>
          <p:nvCxnSpPr>
            <p:cNvPr id="144" name="Google Shape;144;p24"/>
            <p:cNvCxnSpPr/>
            <p:nvPr/>
          </p:nvCxnSpPr>
          <p:spPr>
            <a:xfrm flipH="1" rot="10800000">
              <a:off x="5142400" y="2655625"/>
              <a:ext cx="2996100" cy="9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150" name="Google Shape;150;p25"/>
          <p:cNvGrpSpPr/>
          <p:nvPr/>
        </p:nvGrpSpPr>
        <p:grpSpPr>
          <a:xfrm>
            <a:off x="6363088" y="1480812"/>
            <a:ext cx="2715214" cy="2936368"/>
            <a:chOff x="6254516" y="1318143"/>
            <a:chExt cx="2604522" cy="2460300"/>
          </a:xfrm>
        </p:grpSpPr>
        <p:sp>
          <p:nvSpPr>
            <p:cNvPr id="151" name="Google Shape;151;p25"/>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153" name="Google Shape;153;p25"/>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154" name="Google Shape;154;p25"/>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155" name="Google Shape;155;p25"/>
          <p:cNvGrpSpPr/>
          <p:nvPr/>
        </p:nvGrpSpPr>
        <p:grpSpPr>
          <a:xfrm>
            <a:off x="4806533" y="1480812"/>
            <a:ext cx="2715214" cy="2936368"/>
            <a:chOff x="4761418" y="1318143"/>
            <a:chExt cx="2604522" cy="2460300"/>
          </a:xfrm>
        </p:grpSpPr>
        <p:sp>
          <p:nvSpPr>
            <p:cNvPr id="156" name="Google Shape;156;p25"/>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158" name="Google Shape;158;p25"/>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159" name="Google Shape;159;p25"/>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160" name="Google Shape;160;p25"/>
          <p:cNvGrpSpPr/>
          <p:nvPr/>
        </p:nvGrpSpPr>
        <p:grpSpPr>
          <a:xfrm>
            <a:off x="3251470" y="1480812"/>
            <a:ext cx="2715214" cy="2936368"/>
            <a:chOff x="3269751" y="1318143"/>
            <a:chExt cx="2604522" cy="2460300"/>
          </a:xfrm>
        </p:grpSpPr>
        <p:sp>
          <p:nvSpPr>
            <p:cNvPr id="161" name="Google Shape;161;p25"/>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163" name="Google Shape;163;p25"/>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164" name="Google Shape;164;p25"/>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a:t>
              </a:r>
              <a:r>
                <a:rPr lang="en" sz="800">
                  <a:solidFill>
                    <a:srgbClr val="999999"/>
                  </a:solidFill>
                  <a:latin typeface="Roboto"/>
                  <a:ea typeface="Roboto"/>
                  <a:cs typeface="Roboto"/>
                  <a:sym typeface="Roboto"/>
                </a:rPr>
                <a:t>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165" name="Google Shape;165;p25"/>
          <p:cNvGrpSpPr/>
          <p:nvPr/>
        </p:nvGrpSpPr>
        <p:grpSpPr>
          <a:xfrm>
            <a:off x="1694888" y="1480812"/>
            <a:ext cx="2715214" cy="2936368"/>
            <a:chOff x="1776626" y="1318143"/>
            <a:chExt cx="2604522" cy="2460300"/>
          </a:xfrm>
        </p:grpSpPr>
        <p:grpSp>
          <p:nvGrpSpPr>
            <p:cNvPr id="166" name="Google Shape;166;p25"/>
            <p:cNvGrpSpPr/>
            <p:nvPr/>
          </p:nvGrpSpPr>
          <p:grpSpPr>
            <a:xfrm>
              <a:off x="1776626" y="1318143"/>
              <a:ext cx="2604522" cy="2460300"/>
              <a:chOff x="1776626" y="1318143"/>
              <a:chExt cx="2604522" cy="2460300"/>
            </a:xfrm>
          </p:grpSpPr>
          <p:sp>
            <p:nvSpPr>
              <p:cNvPr id="167" name="Google Shape;167;p25"/>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169" name="Google Shape;169;p25"/>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170" name="Google Shape;170;p25"/>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171" name="Google Shape;171;p25"/>
          <p:cNvGrpSpPr/>
          <p:nvPr/>
        </p:nvGrpSpPr>
        <p:grpSpPr>
          <a:xfrm>
            <a:off x="139825" y="1480812"/>
            <a:ext cx="2715214" cy="2936368"/>
            <a:chOff x="284959" y="1318143"/>
            <a:chExt cx="2604522" cy="2460300"/>
          </a:xfrm>
        </p:grpSpPr>
        <p:sp>
          <p:nvSpPr>
            <p:cNvPr id="172" name="Google Shape;172;p25"/>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174" name="Google Shape;174;p2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Dummy Variables</a:t>
              </a:r>
              <a:endParaRPr b="1" sz="1100">
                <a:solidFill>
                  <a:srgbClr val="FFFFFF"/>
                </a:solidFill>
                <a:latin typeface="Roboto"/>
                <a:ea typeface="Roboto"/>
                <a:cs typeface="Roboto"/>
                <a:sym typeface="Roboto"/>
              </a:endParaRPr>
            </a:p>
          </p:txBody>
        </p:sp>
        <p:sp>
          <p:nvSpPr>
            <p:cNvPr id="175" name="Google Shape;175;p25"/>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Categorical features with more than 30 instances dummied</a:t>
              </a:r>
              <a:endParaRPr b="1" sz="800">
                <a:solidFill>
                  <a:schemeClr val="dk1"/>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181" name="Google Shape;181;p26"/>
          <p:cNvGrpSpPr/>
          <p:nvPr/>
        </p:nvGrpSpPr>
        <p:grpSpPr>
          <a:xfrm>
            <a:off x="6363088" y="1480812"/>
            <a:ext cx="2715214" cy="2936368"/>
            <a:chOff x="6254516" y="1318143"/>
            <a:chExt cx="2604522" cy="2460300"/>
          </a:xfrm>
        </p:grpSpPr>
        <p:sp>
          <p:nvSpPr>
            <p:cNvPr id="182" name="Google Shape;182;p26"/>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184" name="Google Shape;184;p26"/>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185" name="Google Shape;185;p26"/>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186" name="Google Shape;186;p26"/>
          <p:cNvGrpSpPr/>
          <p:nvPr/>
        </p:nvGrpSpPr>
        <p:grpSpPr>
          <a:xfrm>
            <a:off x="4806533" y="1480812"/>
            <a:ext cx="2715214" cy="2936368"/>
            <a:chOff x="4761418" y="1318143"/>
            <a:chExt cx="2604522" cy="2460300"/>
          </a:xfrm>
        </p:grpSpPr>
        <p:sp>
          <p:nvSpPr>
            <p:cNvPr id="187" name="Google Shape;187;p26"/>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189" name="Google Shape;189;p26"/>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190" name="Google Shape;190;p26"/>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191" name="Google Shape;191;p26"/>
          <p:cNvGrpSpPr/>
          <p:nvPr/>
        </p:nvGrpSpPr>
        <p:grpSpPr>
          <a:xfrm>
            <a:off x="3251470" y="1480812"/>
            <a:ext cx="2715214" cy="2936368"/>
            <a:chOff x="3269751" y="1318143"/>
            <a:chExt cx="2604522" cy="2460300"/>
          </a:xfrm>
        </p:grpSpPr>
        <p:sp>
          <p:nvSpPr>
            <p:cNvPr id="192" name="Google Shape;192;p26"/>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194" name="Google Shape;194;p26"/>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195" name="Google Shape;195;p26"/>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196" name="Google Shape;196;p26"/>
          <p:cNvGrpSpPr/>
          <p:nvPr/>
        </p:nvGrpSpPr>
        <p:grpSpPr>
          <a:xfrm>
            <a:off x="1694888" y="1480812"/>
            <a:ext cx="2715214" cy="2936368"/>
            <a:chOff x="1776626" y="1318143"/>
            <a:chExt cx="2604522" cy="2460300"/>
          </a:xfrm>
        </p:grpSpPr>
        <p:grpSp>
          <p:nvGrpSpPr>
            <p:cNvPr id="197" name="Google Shape;197;p26"/>
            <p:cNvGrpSpPr/>
            <p:nvPr/>
          </p:nvGrpSpPr>
          <p:grpSpPr>
            <a:xfrm>
              <a:off x="1776626" y="1318143"/>
              <a:ext cx="2604522" cy="2460300"/>
              <a:chOff x="1776626" y="1318143"/>
              <a:chExt cx="2604522" cy="2460300"/>
            </a:xfrm>
          </p:grpSpPr>
          <p:sp>
            <p:nvSpPr>
              <p:cNvPr id="198" name="Google Shape;198;p26"/>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Train-Test Split</a:t>
                </a:r>
                <a:endParaRPr b="1" sz="1100">
                  <a:solidFill>
                    <a:schemeClr val="dk1"/>
                  </a:solidFill>
                  <a:latin typeface="Roboto"/>
                  <a:ea typeface="Roboto"/>
                  <a:cs typeface="Roboto"/>
                  <a:sym typeface="Roboto"/>
                </a:endParaRPr>
              </a:p>
            </p:txBody>
          </p:sp>
          <p:sp>
            <p:nvSpPr>
              <p:cNvPr id="200" name="Google Shape;200;p26"/>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Dataset split into 75% training set and 25% test set</a:t>
                </a:r>
                <a:endParaRPr b="1" sz="800">
                  <a:solidFill>
                    <a:schemeClr val="dk1"/>
                  </a:solidFill>
                  <a:latin typeface="Roboto"/>
                  <a:ea typeface="Roboto"/>
                  <a:cs typeface="Roboto"/>
                  <a:sym typeface="Roboto"/>
                </a:endParaRPr>
              </a:p>
            </p:txBody>
          </p:sp>
        </p:grpSp>
        <p:sp>
          <p:nvSpPr>
            <p:cNvPr id="201" name="Google Shape;201;p26"/>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202" name="Google Shape;202;p26"/>
          <p:cNvGrpSpPr/>
          <p:nvPr/>
        </p:nvGrpSpPr>
        <p:grpSpPr>
          <a:xfrm>
            <a:off x="139825" y="1480812"/>
            <a:ext cx="2715214" cy="2936368"/>
            <a:chOff x="284959" y="1318143"/>
            <a:chExt cx="2604522" cy="2460300"/>
          </a:xfrm>
        </p:grpSpPr>
        <p:sp>
          <p:nvSpPr>
            <p:cNvPr id="203" name="Google Shape;203;p26"/>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205" name="Google Shape;205;p26"/>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Dummy Variables</a:t>
              </a:r>
              <a:endParaRPr b="1" sz="1100">
                <a:solidFill>
                  <a:srgbClr val="999999"/>
                </a:solidFill>
                <a:latin typeface="Roboto"/>
                <a:ea typeface="Roboto"/>
                <a:cs typeface="Roboto"/>
                <a:sym typeface="Roboto"/>
              </a:endParaRPr>
            </a:p>
          </p:txBody>
        </p:sp>
        <p:sp>
          <p:nvSpPr>
            <p:cNvPr id="206" name="Google Shape;206;p26"/>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Categorical features with more than 30 instances dummied</a:t>
              </a:r>
              <a:endParaRPr b="1" sz="800">
                <a:solidFill>
                  <a:srgbClr val="999999"/>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212" name="Google Shape;212;p27"/>
          <p:cNvGrpSpPr/>
          <p:nvPr/>
        </p:nvGrpSpPr>
        <p:grpSpPr>
          <a:xfrm>
            <a:off x="6363088" y="1480812"/>
            <a:ext cx="2715214" cy="2936368"/>
            <a:chOff x="6254516" y="1318143"/>
            <a:chExt cx="2604522" cy="2460300"/>
          </a:xfrm>
        </p:grpSpPr>
        <p:sp>
          <p:nvSpPr>
            <p:cNvPr id="213" name="Google Shape;213;p27"/>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215" name="Google Shape;215;p27"/>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216" name="Google Shape;216;p27"/>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217" name="Google Shape;217;p27"/>
          <p:cNvGrpSpPr/>
          <p:nvPr/>
        </p:nvGrpSpPr>
        <p:grpSpPr>
          <a:xfrm>
            <a:off x="4806533" y="1480812"/>
            <a:ext cx="2715214" cy="2936368"/>
            <a:chOff x="4761418" y="1318143"/>
            <a:chExt cx="2604522" cy="2460300"/>
          </a:xfrm>
        </p:grpSpPr>
        <p:sp>
          <p:nvSpPr>
            <p:cNvPr id="218" name="Google Shape;218;p27"/>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220" name="Google Shape;220;p27"/>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221" name="Google Shape;221;p27"/>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222" name="Google Shape;222;p27"/>
          <p:cNvGrpSpPr/>
          <p:nvPr/>
        </p:nvGrpSpPr>
        <p:grpSpPr>
          <a:xfrm>
            <a:off x="3251470" y="1480812"/>
            <a:ext cx="2715214" cy="2936368"/>
            <a:chOff x="3269751" y="1318143"/>
            <a:chExt cx="2604522" cy="2460300"/>
          </a:xfrm>
        </p:grpSpPr>
        <p:sp>
          <p:nvSpPr>
            <p:cNvPr id="223" name="Google Shape;223;p27"/>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225" name="Google Shape;225;p27"/>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Missing Value Imputation</a:t>
              </a:r>
              <a:endParaRPr b="1" sz="1100">
                <a:solidFill>
                  <a:schemeClr val="dk1"/>
                </a:solidFill>
                <a:latin typeface="Roboto"/>
                <a:ea typeface="Roboto"/>
                <a:cs typeface="Roboto"/>
                <a:sym typeface="Roboto"/>
              </a:endParaRPr>
            </a:p>
          </p:txBody>
        </p:sp>
        <p:sp>
          <p:nvSpPr>
            <p:cNvPr id="226" name="Google Shape;226;p27"/>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Simple imputer using most common value fit on train set, applied to train and test sets</a:t>
              </a:r>
              <a:endParaRPr b="1" sz="800">
                <a:solidFill>
                  <a:schemeClr val="dk1"/>
                </a:solidFill>
                <a:latin typeface="Roboto"/>
                <a:ea typeface="Roboto"/>
                <a:cs typeface="Roboto"/>
                <a:sym typeface="Roboto"/>
              </a:endParaRPr>
            </a:p>
          </p:txBody>
        </p:sp>
      </p:grpSp>
      <p:grpSp>
        <p:nvGrpSpPr>
          <p:cNvPr id="227" name="Google Shape;227;p27"/>
          <p:cNvGrpSpPr/>
          <p:nvPr/>
        </p:nvGrpSpPr>
        <p:grpSpPr>
          <a:xfrm>
            <a:off x="1694888" y="1480812"/>
            <a:ext cx="2715214" cy="2936368"/>
            <a:chOff x="1776626" y="1318143"/>
            <a:chExt cx="2604522" cy="2460300"/>
          </a:xfrm>
        </p:grpSpPr>
        <p:grpSp>
          <p:nvGrpSpPr>
            <p:cNvPr id="228" name="Google Shape;228;p27"/>
            <p:cNvGrpSpPr/>
            <p:nvPr/>
          </p:nvGrpSpPr>
          <p:grpSpPr>
            <a:xfrm>
              <a:off x="1776626" y="1318143"/>
              <a:ext cx="2604522" cy="2460300"/>
              <a:chOff x="1776626" y="1318143"/>
              <a:chExt cx="2604522" cy="2460300"/>
            </a:xfrm>
          </p:grpSpPr>
          <p:sp>
            <p:nvSpPr>
              <p:cNvPr id="229" name="Google Shape;229;p27"/>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231" name="Google Shape;231;p27"/>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232" name="Google Shape;232;p27"/>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233" name="Google Shape;233;p27"/>
          <p:cNvGrpSpPr/>
          <p:nvPr/>
        </p:nvGrpSpPr>
        <p:grpSpPr>
          <a:xfrm>
            <a:off x="139825" y="1480812"/>
            <a:ext cx="2715214" cy="2936368"/>
            <a:chOff x="284959" y="1318143"/>
            <a:chExt cx="2604522" cy="2460300"/>
          </a:xfrm>
        </p:grpSpPr>
        <p:sp>
          <p:nvSpPr>
            <p:cNvPr id="234" name="Google Shape;234;p27"/>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236" name="Google Shape;236;p27"/>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Dummy Variables</a:t>
              </a:r>
              <a:endParaRPr b="1" sz="1100">
                <a:solidFill>
                  <a:srgbClr val="999999"/>
                </a:solidFill>
                <a:latin typeface="Roboto"/>
                <a:ea typeface="Roboto"/>
                <a:cs typeface="Roboto"/>
                <a:sym typeface="Roboto"/>
              </a:endParaRPr>
            </a:p>
          </p:txBody>
        </p:sp>
        <p:sp>
          <p:nvSpPr>
            <p:cNvPr id="237" name="Google Shape;237;p27"/>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Categorical features with more than 30 instances dummied</a:t>
              </a:r>
              <a:endParaRPr b="1" sz="800">
                <a:solidFill>
                  <a:srgbClr val="999999"/>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243" name="Google Shape;243;p28"/>
          <p:cNvGrpSpPr/>
          <p:nvPr/>
        </p:nvGrpSpPr>
        <p:grpSpPr>
          <a:xfrm>
            <a:off x="6363088" y="1480812"/>
            <a:ext cx="2715214" cy="2936368"/>
            <a:chOff x="6254516" y="1318143"/>
            <a:chExt cx="2604522" cy="2460300"/>
          </a:xfrm>
        </p:grpSpPr>
        <p:sp>
          <p:nvSpPr>
            <p:cNvPr id="244" name="Google Shape;244;p28"/>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246" name="Google Shape;246;p28"/>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Selection</a:t>
              </a:r>
              <a:endParaRPr b="1" sz="1100">
                <a:solidFill>
                  <a:srgbClr val="999999"/>
                </a:solidFill>
                <a:latin typeface="Roboto"/>
                <a:ea typeface="Roboto"/>
                <a:cs typeface="Roboto"/>
                <a:sym typeface="Roboto"/>
              </a:endParaRPr>
            </a:p>
          </p:txBody>
        </p:sp>
        <p:sp>
          <p:nvSpPr>
            <p:cNvPr id="247" name="Google Shape;247;p28"/>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Select 400 best features with f-regression trained on train, applied to train and test</a:t>
              </a:r>
              <a:endParaRPr b="1" sz="800">
                <a:solidFill>
                  <a:srgbClr val="999999"/>
                </a:solidFill>
                <a:latin typeface="Roboto"/>
                <a:ea typeface="Roboto"/>
                <a:cs typeface="Roboto"/>
                <a:sym typeface="Roboto"/>
              </a:endParaRPr>
            </a:p>
          </p:txBody>
        </p:sp>
      </p:grpSp>
      <p:grpSp>
        <p:nvGrpSpPr>
          <p:cNvPr id="248" name="Google Shape;248;p28"/>
          <p:cNvGrpSpPr/>
          <p:nvPr/>
        </p:nvGrpSpPr>
        <p:grpSpPr>
          <a:xfrm>
            <a:off x="4806533" y="1480812"/>
            <a:ext cx="2715214" cy="2936368"/>
            <a:chOff x="4761418" y="1318143"/>
            <a:chExt cx="2604522" cy="2460300"/>
          </a:xfrm>
        </p:grpSpPr>
        <p:sp>
          <p:nvSpPr>
            <p:cNvPr id="249" name="Google Shape;249;p28"/>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251" name="Google Shape;251;p28"/>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Feature Scaling</a:t>
              </a:r>
              <a:endParaRPr b="1" sz="1100">
                <a:solidFill>
                  <a:schemeClr val="dk1"/>
                </a:solidFill>
                <a:latin typeface="Roboto"/>
                <a:ea typeface="Roboto"/>
                <a:cs typeface="Roboto"/>
                <a:sym typeface="Roboto"/>
              </a:endParaRPr>
            </a:p>
          </p:txBody>
        </p:sp>
        <p:sp>
          <p:nvSpPr>
            <p:cNvPr id="252" name="Google Shape;252;p28"/>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Standard scaler fit to train data, applied to train and test sets</a:t>
              </a:r>
              <a:endParaRPr b="1" sz="800">
                <a:solidFill>
                  <a:schemeClr val="dk1"/>
                </a:solidFill>
                <a:latin typeface="Roboto"/>
                <a:ea typeface="Roboto"/>
                <a:cs typeface="Roboto"/>
                <a:sym typeface="Roboto"/>
              </a:endParaRPr>
            </a:p>
          </p:txBody>
        </p:sp>
      </p:grpSp>
      <p:grpSp>
        <p:nvGrpSpPr>
          <p:cNvPr id="253" name="Google Shape;253;p28"/>
          <p:cNvGrpSpPr/>
          <p:nvPr/>
        </p:nvGrpSpPr>
        <p:grpSpPr>
          <a:xfrm>
            <a:off x="3251470" y="1480812"/>
            <a:ext cx="2715214" cy="2936368"/>
            <a:chOff x="3269751" y="1318143"/>
            <a:chExt cx="2604522" cy="2460300"/>
          </a:xfrm>
        </p:grpSpPr>
        <p:sp>
          <p:nvSpPr>
            <p:cNvPr id="254" name="Google Shape;254;p28"/>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256" name="Google Shape;256;p28"/>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257" name="Google Shape;257;p28"/>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258" name="Google Shape;258;p28"/>
          <p:cNvGrpSpPr/>
          <p:nvPr/>
        </p:nvGrpSpPr>
        <p:grpSpPr>
          <a:xfrm>
            <a:off x="1694888" y="1480812"/>
            <a:ext cx="2715214" cy="2936368"/>
            <a:chOff x="1776626" y="1318143"/>
            <a:chExt cx="2604522" cy="2460300"/>
          </a:xfrm>
        </p:grpSpPr>
        <p:grpSp>
          <p:nvGrpSpPr>
            <p:cNvPr id="259" name="Google Shape;259;p28"/>
            <p:cNvGrpSpPr/>
            <p:nvPr/>
          </p:nvGrpSpPr>
          <p:grpSpPr>
            <a:xfrm>
              <a:off x="1776626" y="1318143"/>
              <a:ext cx="2604522" cy="2460300"/>
              <a:chOff x="1776626" y="1318143"/>
              <a:chExt cx="2604522" cy="2460300"/>
            </a:xfrm>
          </p:grpSpPr>
          <p:sp>
            <p:nvSpPr>
              <p:cNvPr id="260" name="Google Shape;260;p28"/>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262" name="Google Shape;262;p28"/>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263" name="Google Shape;263;p28"/>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264" name="Google Shape;264;p28"/>
          <p:cNvGrpSpPr/>
          <p:nvPr/>
        </p:nvGrpSpPr>
        <p:grpSpPr>
          <a:xfrm>
            <a:off x="139825" y="1480812"/>
            <a:ext cx="2715214" cy="2936368"/>
            <a:chOff x="284959" y="1318143"/>
            <a:chExt cx="2604522" cy="2460300"/>
          </a:xfrm>
        </p:grpSpPr>
        <p:sp>
          <p:nvSpPr>
            <p:cNvPr id="265" name="Google Shape;265;p28"/>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267" name="Google Shape;267;p28"/>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Dummy Variables</a:t>
              </a:r>
              <a:endParaRPr b="1" sz="1100">
                <a:solidFill>
                  <a:srgbClr val="999999"/>
                </a:solidFill>
                <a:latin typeface="Roboto"/>
                <a:ea typeface="Roboto"/>
                <a:cs typeface="Roboto"/>
                <a:sym typeface="Roboto"/>
              </a:endParaRPr>
            </a:p>
          </p:txBody>
        </p:sp>
        <p:sp>
          <p:nvSpPr>
            <p:cNvPr id="268" name="Google Shape;268;p28"/>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Categorical features with more than 30 instances dummied</a:t>
              </a:r>
              <a:endParaRPr b="1" sz="800">
                <a:solidFill>
                  <a:srgbClr val="999999"/>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grpSp>
        <p:nvGrpSpPr>
          <p:cNvPr id="274" name="Google Shape;274;p29"/>
          <p:cNvGrpSpPr/>
          <p:nvPr/>
        </p:nvGrpSpPr>
        <p:grpSpPr>
          <a:xfrm>
            <a:off x="6363088" y="1480812"/>
            <a:ext cx="2715214" cy="2936368"/>
            <a:chOff x="6254516" y="1318143"/>
            <a:chExt cx="2604522" cy="2460300"/>
          </a:xfrm>
        </p:grpSpPr>
        <p:sp>
          <p:nvSpPr>
            <p:cNvPr id="275" name="Google Shape;275;p29"/>
            <p:cNvSpPr/>
            <p:nvPr/>
          </p:nvSpPr>
          <p:spPr>
            <a:xfrm rot="2700000">
              <a:off x="7239866" y="1053398"/>
              <a:ext cx="489601" cy="2989789"/>
            </a:xfrm>
            <a:prstGeom prst="roundRect">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9225A5"/>
                  </a:solidFill>
                  <a:latin typeface="Roboto"/>
                  <a:ea typeface="Roboto"/>
                  <a:cs typeface="Roboto"/>
                  <a:sym typeface="Roboto"/>
                </a:rPr>
                <a:t>5</a:t>
              </a:r>
              <a:endParaRPr b="1" sz="900">
                <a:solidFill>
                  <a:srgbClr val="9225A5"/>
                </a:solidFill>
                <a:latin typeface="Roboto"/>
                <a:ea typeface="Roboto"/>
                <a:cs typeface="Roboto"/>
                <a:sym typeface="Roboto"/>
              </a:endParaRPr>
            </a:p>
          </p:txBody>
        </p:sp>
        <p:sp>
          <p:nvSpPr>
            <p:cNvPr id="277" name="Google Shape;277;p29"/>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Feature Selection</a:t>
              </a:r>
              <a:endParaRPr b="1" sz="1100">
                <a:solidFill>
                  <a:schemeClr val="dk1"/>
                </a:solidFill>
                <a:latin typeface="Roboto"/>
                <a:ea typeface="Roboto"/>
                <a:cs typeface="Roboto"/>
                <a:sym typeface="Roboto"/>
              </a:endParaRPr>
            </a:p>
          </p:txBody>
        </p:sp>
        <p:sp>
          <p:nvSpPr>
            <p:cNvPr id="278" name="Google Shape;278;p29"/>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dk1"/>
                  </a:solidFill>
                  <a:latin typeface="Roboto"/>
                  <a:ea typeface="Roboto"/>
                  <a:cs typeface="Roboto"/>
                  <a:sym typeface="Roboto"/>
                </a:rPr>
                <a:t>Select 400 best features with f-regression trained on train, applied to train and test</a:t>
              </a:r>
              <a:endParaRPr b="1" sz="800">
                <a:solidFill>
                  <a:schemeClr val="dk1"/>
                </a:solidFill>
                <a:latin typeface="Roboto"/>
                <a:ea typeface="Roboto"/>
                <a:cs typeface="Roboto"/>
                <a:sym typeface="Roboto"/>
              </a:endParaRPr>
            </a:p>
          </p:txBody>
        </p:sp>
      </p:grpSp>
      <p:grpSp>
        <p:nvGrpSpPr>
          <p:cNvPr id="279" name="Google Shape;279;p29"/>
          <p:cNvGrpSpPr/>
          <p:nvPr/>
        </p:nvGrpSpPr>
        <p:grpSpPr>
          <a:xfrm>
            <a:off x="4806533" y="1480812"/>
            <a:ext cx="2715214" cy="2936368"/>
            <a:chOff x="4761418" y="1318143"/>
            <a:chExt cx="2604522" cy="2460300"/>
          </a:xfrm>
        </p:grpSpPr>
        <p:sp>
          <p:nvSpPr>
            <p:cNvPr id="280" name="Google Shape;280;p29"/>
            <p:cNvSpPr/>
            <p:nvPr/>
          </p:nvSpPr>
          <p:spPr>
            <a:xfrm rot="2700000">
              <a:off x="5746767" y="1053398"/>
              <a:ext cx="489601" cy="2989789"/>
            </a:xfrm>
            <a:prstGeom prst="roundRect">
              <a:avLst>
                <a:gd fmla="val 50000" name="adj"/>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F2090"/>
                  </a:solidFill>
                  <a:latin typeface="Roboto"/>
                  <a:ea typeface="Roboto"/>
                  <a:cs typeface="Roboto"/>
                  <a:sym typeface="Roboto"/>
                </a:rPr>
                <a:t>4</a:t>
              </a:r>
              <a:endParaRPr b="1" sz="900">
                <a:solidFill>
                  <a:srgbClr val="7F2090"/>
                </a:solidFill>
                <a:latin typeface="Roboto"/>
                <a:ea typeface="Roboto"/>
                <a:cs typeface="Roboto"/>
                <a:sym typeface="Roboto"/>
              </a:endParaRPr>
            </a:p>
          </p:txBody>
        </p:sp>
        <p:sp>
          <p:nvSpPr>
            <p:cNvPr id="282" name="Google Shape;282;p29"/>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Feature Scaling</a:t>
              </a:r>
              <a:endParaRPr b="1" sz="1100">
                <a:solidFill>
                  <a:srgbClr val="999999"/>
                </a:solidFill>
                <a:latin typeface="Roboto"/>
                <a:ea typeface="Roboto"/>
                <a:cs typeface="Roboto"/>
                <a:sym typeface="Roboto"/>
              </a:endParaRPr>
            </a:p>
          </p:txBody>
        </p:sp>
        <p:sp>
          <p:nvSpPr>
            <p:cNvPr id="283" name="Google Shape;283;p29"/>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Standard scaler fit to train data, applied to train and test sets</a:t>
              </a:r>
              <a:endParaRPr b="1" sz="800">
                <a:solidFill>
                  <a:srgbClr val="999999"/>
                </a:solidFill>
                <a:latin typeface="Roboto"/>
                <a:ea typeface="Roboto"/>
                <a:cs typeface="Roboto"/>
                <a:sym typeface="Roboto"/>
              </a:endParaRPr>
            </a:p>
          </p:txBody>
        </p:sp>
      </p:grpSp>
      <p:grpSp>
        <p:nvGrpSpPr>
          <p:cNvPr id="284" name="Google Shape;284;p29"/>
          <p:cNvGrpSpPr/>
          <p:nvPr/>
        </p:nvGrpSpPr>
        <p:grpSpPr>
          <a:xfrm>
            <a:off x="3251470" y="1480812"/>
            <a:ext cx="2715214" cy="2936368"/>
            <a:chOff x="3269751" y="1318143"/>
            <a:chExt cx="2604522" cy="2460300"/>
          </a:xfrm>
        </p:grpSpPr>
        <p:sp>
          <p:nvSpPr>
            <p:cNvPr id="285" name="Google Shape;285;p29"/>
            <p:cNvSpPr/>
            <p:nvPr/>
          </p:nvSpPr>
          <p:spPr>
            <a:xfrm rot="2700000">
              <a:off x="4255100" y="1053398"/>
              <a:ext cx="489601" cy="2989789"/>
            </a:xfrm>
            <a:prstGeom prst="roundRect">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61E86"/>
                  </a:solidFill>
                  <a:latin typeface="Roboto"/>
                  <a:ea typeface="Roboto"/>
                  <a:cs typeface="Roboto"/>
                  <a:sym typeface="Roboto"/>
                </a:rPr>
                <a:t>3</a:t>
              </a:r>
              <a:endParaRPr b="1" sz="900">
                <a:solidFill>
                  <a:srgbClr val="761E86"/>
                </a:solidFill>
                <a:latin typeface="Roboto"/>
                <a:ea typeface="Roboto"/>
                <a:cs typeface="Roboto"/>
                <a:sym typeface="Roboto"/>
              </a:endParaRPr>
            </a:p>
          </p:txBody>
        </p:sp>
        <p:sp>
          <p:nvSpPr>
            <p:cNvPr id="287" name="Google Shape;287;p29"/>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Missing Value Imputation</a:t>
              </a:r>
              <a:endParaRPr b="1" sz="1100">
                <a:solidFill>
                  <a:srgbClr val="999999"/>
                </a:solidFill>
                <a:latin typeface="Roboto"/>
                <a:ea typeface="Roboto"/>
                <a:cs typeface="Roboto"/>
                <a:sym typeface="Roboto"/>
              </a:endParaRPr>
            </a:p>
          </p:txBody>
        </p:sp>
        <p:sp>
          <p:nvSpPr>
            <p:cNvPr id="288" name="Google Shape;288;p29"/>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Simple imputer using most common value fit on train set, applied to train and test sets</a:t>
              </a:r>
              <a:endParaRPr b="1" sz="800">
                <a:solidFill>
                  <a:srgbClr val="999999"/>
                </a:solidFill>
                <a:latin typeface="Roboto"/>
                <a:ea typeface="Roboto"/>
                <a:cs typeface="Roboto"/>
                <a:sym typeface="Roboto"/>
              </a:endParaRPr>
            </a:p>
          </p:txBody>
        </p:sp>
      </p:grpSp>
      <p:grpSp>
        <p:nvGrpSpPr>
          <p:cNvPr id="289" name="Google Shape;289;p29"/>
          <p:cNvGrpSpPr/>
          <p:nvPr/>
        </p:nvGrpSpPr>
        <p:grpSpPr>
          <a:xfrm>
            <a:off x="1694888" y="1480812"/>
            <a:ext cx="2715214" cy="2936368"/>
            <a:chOff x="1776626" y="1318143"/>
            <a:chExt cx="2604522" cy="2460300"/>
          </a:xfrm>
        </p:grpSpPr>
        <p:grpSp>
          <p:nvGrpSpPr>
            <p:cNvPr id="290" name="Google Shape;290;p29"/>
            <p:cNvGrpSpPr/>
            <p:nvPr/>
          </p:nvGrpSpPr>
          <p:grpSpPr>
            <a:xfrm>
              <a:off x="1776626" y="1318143"/>
              <a:ext cx="2604522" cy="2460300"/>
              <a:chOff x="1776626" y="1318143"/>
              <a:chExt cx="2604522" cy="2460300"/>
            </a:xfrm>
          </p:grpSpPr>
          <p:sp>
            <p:nvSpPr>
              <p:cNvPr id="291" name="Google Shape;291;p29"/>
              <p:cNvSpPr/>
              <p:nvPr/>
            </p:nvSpPr>
            <p:spPr>
              <a:xfrm rot="2700000">
                <a:off x="2761975" y="1053398"/>
                <a:ext cx="489601" cy="2989789"/>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Train-Test Split</a:t>
                </a:r>
                <a:endParaRPr b="1" sz="1100">
                  <a:solidFill>
                    <a:srgbClr val="999999"/>
                  </a:solidFill>
                  <a:latin typeface="Roboto"/>
                  <a:ea typeface="Roboto"/>
                  <a:cs typeface="Roboto"/>
                  <a:sym typeface="Roboto"/>
                </a:endParaRPr>
              </a:p>
            </p:txBody>
          </p:sp>
          <p:sp>
            <p:nvSpPr>
              <p:cNvPr id="293" name="Google Shape;293;p29"/>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Dataset split into 75% training set and 25% test set</a:t>
                </a:r>
                <a:endParaRPr b="1" sz="800">
                  <a:solidFill>
                    <a:srgbClr val="999999"/>
                  </a:solidFill>
                  <a:latin typeface="Roboto"/>
                  <a:ea typeface="Roboto"/>
                  <a:cs typeface="Roboto"/>
                  <a:sym typeface="Roboto"/>
                </a:endParaRPr>
              </a:p>
            </p:txBody>
          </p:sp>
        </p:grpSp>
        <p:sp>
          <p:nvSpPr>
            <p:cNvPr id="294" name="Google Shape;294;p29"/>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701C7F"/>
                  </a:solidFill>
                  <a:latin typeface="Roboto"/>
                  <a:ea typeface="Roboto"/>
                  <a:cs typeface="Roboto"/>
                  <a:sym typeface="Roboto"/>
                </a:rPr>
                <a:t>2</a:t>
              </a:r>
              <a:endParaRPr b="1" sz="900">
                <a:solidFill>
                  <a:srgbClr val="701C7F"/>
                </a:solidFill>
                <a:latin typeface="Roboto"/>
                <a:ea typeface="Roboto"/>
                <a:cs typeface="Roboto"/>
                <a:sym typeface="Roboto"/>
              </a:endParaRPr>
            </a:p>
          </p:txBody>
        </p:sp>
      </p:grpSp>
      <p:grpSp>
        <p:nvGrpSpPr>
          <p:cNvPr id="295" name="Google Shape;295;p29"/>
          <p:cNvGrpSpPr/>
          <p:nvPr/>
        </p:nvGrpSpPr>
        <p:grpSpPr>
          <a:xfrm>
            <a:off x="139825" y="1480812"/>
            <a:ext cx="2715214" cy="2936368"/>
            <a:chOff x="284959" y="1318143"/>
            <a:chExt cx="2604522" cy="2460300"/>
          </a:xfrm>
        </p:grpSpPr>
        <p:sp>
          <p:nvSpPr>
            <p:cNvPr id="296" name="Google Shape;296;p29"/>
            <p:cNvSpPr/>
            <p:nvPr/>
          </p:nvSpPr>
          <p:spPr>
            <a:xfrm rot="2700000">
              <a:off x="1270309" y="1053398"/>
              <a:ext cx="489601" cy="2989789"/>
            </a:xfrm>
            <a:prstGeom prst="roundRect">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551561"/>
                  </a:solidFill>
                  <a:latin typeface="Roboto"/>
                  <a:ea typeface="Roboto"/>
                  <a:cs typeface="Roboto"/>
                  <a:sym typeface="Roboto"/>
                </a:rPr>
                <a:t>1</a:t>
              </a:r>
              <a:endParaRPr b="1" sz="900">
                <a:solidFill>
                  <a:srgbClr val="551561"/>
                </a:solidFill>
                <a:latin typeface="Roboto"/>
                <a:ea typeface="Roboto"/>
                <a:cs typeface="Roboto"/>
                <a:sym typeface="Roboto"/>
              </a:endParaRPr>
            </a:p>
          </p:txBody>
        </p:sp>
        <p:sp>
          <p:nvSpPr>
            <p:cNvPr id="298" name="Google Shape;298;p29"/>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999999"/>
                  </a:solidFill>
                  <a:latin typeface="Roboto"/>
                  <a:ea typeface="Roboto"/>
                  <a:cs typeface="Roboto"/>
                  <a:sym typeface="Roboto"/>
                </a:rPr>
                <a:t>Dummy Variables</a:t>
              </a:r>
              <a:endParaRPr b="1" sz="1100">
                <a:solidFill>
                  <a:srgbClr val="999999"/>
                </a:solidFill>
                <a:latin typeface="Roboto"/>
                <a:ea typeface="Roboto"/>
                <a:cs typeface="Roboto"/>
                <a:sym typeface="Roboto"/>
              </a:endParaRPr>
            </a:p>
          </p:txBody>
        </p:sp>
        <p:sp>
          <p:nvSpPr>
            <p:cNvPr id="299" name="Google Shape;299;p29"/>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999999"/>
                  </a:solidFill>
                  <a:latin typeface="Roboto"/>
                  <a:ea typeface="Roboto"/>
                  <a:cs typeface="Roboto"/>
                  <a:sym typeface="Roboto"/>
                </a:rPr>
                <a:t>Categorical features with more than 30 instances dummied</a:t>
              </a:r>
              <a:endParaRPr b="1" sz="800">
                <a:solidFill>
                  <a:srgbClr val="999999"/>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a:t>
            </a:r>
            <a:endParaRPr/>
          </a:p>
        </p:txBody>
      </p:sp>
      <p:pic>
        <p:nvPicPr>
          <p:cNvPr id="305" name="Google Shape;305;p30"/>
          <p:cNvPicPr preferRelativeResize="0"/>
          <p:nvPr/>
        </p:nvPicPr>
        <p:blipFill>
          <a:blip r:embed="rId3">
            <a:alphaModFix/>
          </a:blip>
          <a:stretch>
            <a:fillRect/>
          </a:stretch>
        </p:blipFill>
        <p:spPr>
          <a:xfrm>
            <a:off x="304800" y="1627325"/>
            <a:ext cx="4076700" cy="2704346"/>
          </a:xfrm>
          <a:prstGeom prst="rect">
            <a:avLst/>
          </a:prstGeom>
          <a:noFill/>
          <a:ln>
            <a:noFill/>
          </a:ln>
        </p:spPr>
      </p:pic>
      <p:pic>
        <p:nvPicPr>
          <p:cNvPr id="306" name="Google Shape;306;p30"/>
          <p:cNvPicPr preferRelativeResize="0"/>
          <p:nvPr/>
        </p:nvPicPr>
        <p:blipFill>
          <a:blip r:embed="rId4">
            <a:alphaModFix/>
          </a:blip>
          <a:stretch>
            <a:fillRect/>
          </a:stretch>
        </p:blipFill>
        <p:spPr>
          <a:xfrm>
            <a:off x="4533900" y="1627325"/>
            <a:ext cx="4076700" cy="272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Features</a:t>
            </a:r>
            <a:endParaRPr/>
          </a:p>
        </p:txBody>
      </p:sp>
      <p:pic>
        <p:nvPicPr>
          <p:cNvPr id="312" name="Google Shape;312;p31"/>
          <p:cNvPicPr preferRelativeResize="0"/>
          <p:nvPr/>
        </p:nvPicPr>
        <p:blipFill>
          <a:blip r:embed="rId3">
            <a:alphaModFix/>
          </a:blip>
          <a:stretch>
            <a:fillRect/>
          </a:stretch>
        </p:blipFill>
        <p:spPr>
          <a:xfrm>
            <a:off x="4685400" y="1347300"/>
            <a:ext cx="4278398" cy="3343875"/>
          </a:xfrm>
          <a:prstGeom prst="rect">
            <a:avLst/>
          </a:prstGeom>
          <a:noFill/>
          <a:ln>
            <a:noFill/>
          </a:ln>
        </p:spPr>
      </p:pic>
      <p:pic>
        <p:nvPicPr>
          <p:cNvPr id="313" name="Google Shape;313;p31"/>
          <p:cNvPicPr preferRelativeResize="0"/>
          <p:nvPr/>
        </p:nvPicPr>
        <p:blipFill>
          <a:blip r:embed="rId4">
            <a:alphaModFix/>
          </a:blip>
          <a:stretch>
            <a:fillRect/>
          </a:stretch>
        </p:blipFill>
        <p:spPr>
          <a:xfrm>
            <a:off x="102450" y="1360625"/>
            <a:ext cx="4469541" cy="334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Carbon emissions over time</a:t>
            </a:r>
            <a:endParaRPr/>
          </a:p>
        </p:txBody>
      </p:sp>
      <p:pic>
        <p:nvPicPr>
          <p:cNvPr id="75" name="Google Shape;75;p14"/>
          <p:cNvPicPr preferRelativeResize="0"/>
          <p:nvPr/>
        </p:nvPicPr>
        <p:blipFill>
          <a:blip r:embed="rId3">
            <a:alphaModFix/>
          </a:blip>
          <a:stretch>
            <a:fillRect/>
          </a:stretch>
        </p:blipFill>
        <p:spPr>
          <a:xfrm>
            <a:off x="2421936" y="1151822"/>
            <a:ext cx="4300126" cy="3682850"/>
          </a:xfrm>
          <a:prstGeom prst="rect">
            <a:avLst/>
          </a:prstGeom>
          <a:noFill/>
          <a:ln>
            <a:noFill/>
          </a:ln>
        </p:spPr>
      </p:pic>
      <p:sp>
        <p:nvSpPr>
          <p:cNvPr id="76" name="Google Shape;76;p14"/>
          <p:cNvSpPr txBox="1"/>
          <p:nvPr/>
        </p:nvSpPr>
        <p:spPr>
          <a:xfrm>
            <a:off x="6897600" y="4434475"/>
            <a:ext cx="19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a:t>
            </a:r>
            <a:r>
              <a:rPr lang="en" u="sng">
                <a:solidFill>
                  <a:schemeClr val="hlink"/>
                </a:solidFill>
                <a:latin typeface="Lato"/>
                <a:ea typeface="Lato"/>
                <a:cs typeface="Lato"/>
                <a:sym typeface="Lato"/>
                <a:hlinkClick r:id="rId4"/>
              </a:rPr>
              <a:t>climate.gov</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Inverter Features</a:t>
            </a:r>
            <a:endParaRPr/>
          </a:p>
        </p:txBody>
      </p:sp>
      <p:pic>
        <p:nvPicPr>
          <p:cNvPr id="319" name="Google Shape;319;p32"/>
          <p:cNvPicPr preferRelativeResize="0"/>
          <p:nvPr/>
        </p:nvPicPr>
        <p:blipFill>
          <a:blip r:embed="rId3">
            <a:alphaModFix/>
          </a:blip>
          <a:stretch>
            <a:fillRect/>
          </a:stretch>
        </p:blipFill>
        <p:spPr>
          <a:xfrm>
            <a:off x="4710096" y="1170125"/>
            <a:ext cx="4244304" cy="3343875"/>
          </a:xfrm>
          <a:prstGeom prst="rect">
            <a:avLst/>
          </a:prstGeom>
          <a:noFill/>
          <a:ln>
            <a:noFill/>
          </a:ln>
        </p:spPr>
      </p:pic>
      <p:pic>
        <p:nvPicPr>
          <p:cNvPr id="320" name="Google Shape;320;p32"/>
          <p:cNvPicPr preferRelativeResize="0"/>
          <p:nvPr/>
        </p:nvPicPr>
        <p:blipFill>
          <a:blip r:embed="rId4">
            <a:alphaModFix/>
          </a:blip>
          <a:stretch>
            <a:fillRect/>
          </a:stretch>
        </p:blipFill>
        <p:spPr>
          <a:xfrm>
            <a:off x="131175" y="1183450"/>
            <a:ext cx="4399689" cy="334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Model Screening</a:t>
            </a:r>
            <a:endParaRPr/>
          </a:p>
        </p:txBody>
      </p:sp>
      <p:sp>
        <p:nvSpPr>
          <p:cNvPr id="326" name="Google Shape;326;p33"/>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Hyperparameter tuned models on 10% train set</a:t>
            </a:r>
            <a:endParaRPr sz="1700"/>
          </a:p>
          <a:p>
            <a:pPr indent="0" lvl="0" marL="45720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Retrained on 80% of data with set hyperparameters</a:t>
            </a:r>
            <a:endParaRPr sz="1700"/>
          </a:p>
          <a:p>
            <a:pPr indent="0" lvl="0" marL="45720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Tested on remaining 20% of dataset</a:t>
            </a:r>
            <a:endParaRPr sz="1700"/>
          </a:p>
        </p:txBody>
      </p:sp>
      <p:pic>
        <p:nvPicPr>
          <p:cNvPr id="327" name="Google Shape;327;p33"/>
          <p:cNvPicPr preferRelativeResize="0"/>
          <p:nvPr/>
        </p:nvPicPr>
        <p:blipFill>
          <a:blip r:embed="rId3">
            <a:alphaModFix/>
          </a:blip>
          <a:stretch>
            <a:fillRect/>
          </a:stretch>
        </p:blipFill>
        <p:spPr>
          <a:xfrm>
            <a:off x="311700" y="1259250"/>
            <a:ext cx="4210050" cy="3790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Tuning</a:t>
            </a:r>
            <a:endParaRPr/>
          </a:p>
        </p:txBody>
      </p:sp>
      <p:sp>
        <p:nvSpPr>
          <p:cNvPr id="333" name="Google Shape;333;p34"/>
          <p:cNvSpPr txBox="1"/>
          <p:nvPr>
            <p:ph idx="1" type="body"/>
          </p:nvPr>
        </p:nvSpPr>
        <p:spPr>
          <a:xfrm>
            <a:off x="231800" y="1576800"/>
            <a:ext cx="3999900" cy="2833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Four models hyperparameter tuned with 80% of the data for training</a:t>
            </a:r>
            <a:endParaRPr sz="1700"/>
          </a:p>
          <a:p>
            <a:pPr indent="-323850" lvl="1" marL="914400" rtl="0" algn="l">
              <a:spcBef>
                <a:spcPts val="0"/>
              </a:spcBef>
              <a:spcAft>
                <a:spcPts val="0"/>
              </a:spcAft>
              <a:buSzPts val="1500"/>
              <a:buChar char="○"/>
            </a:pPr>
            <a:r>
              <a:rPr lang="en" sz="1500"/>
              <a:t>Two of four hyperparameters locked for XGBoost and Light GBM</a:t>
            </a:r>
            <a:endParaRPr sz="1500"/>
          </a:p>
          <a:p>
            <a:pPr indent="0" lvl="0" marL="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XGBoost had the best performance and was used for the remainder of the project</a:t>
            </a:r>
            <a:endParaRPr sz="1700"/>
          </a:p>
        </p:txBody>
      </p:sp>
      <p:pic>
        <p:nvPicPr>
          <p:cNvPr id="334" name="Google Shape;334;p34"/>
          <p:cNvPicPr preferRelativeResize="0"/>
          <p:nvPr/>
        </p:nvPicPr>
        <p:blipFill>
          <a:blip r:embed="rId3">
            <a:alphaModFix/>
          </a:blip>
          <a:stretch>
            <a:fillRect/>
          </a:stretch>
        </p:blipFill>
        <p:spPr>
          <a:xfrm>
            <a:off x="4454000" y="1351475"/>
            <a:ext cx="4527599" cy="32838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a:t>
            </a:r>
            <a:endParaRPr/>
          </a:p>
        </p:txBody>
      </p:sp>
      <p:graphicFrame>
        <p:nvGraphicFramePr>
          <p:cNvPr id="340" name="Google Shape;340;p35"/>
          <p:cNvGraphicFramePr/>
          <p:nvPr/>
        </p:nvGraphicFramePr>
        <p:xfrm>
          <a:off x="952500" y="2000250"/>
          <a:ext cx="3000000" cy="3000000"/>
        </p:xfrm>
        <a:graphic>
          <a:graphicData uri="http://schemas.openxmlformats.org/drawingml/2006/table">
            <a:tbl>
              <a:tblPr>
                <a:noFill/>
                <a:tableStyleId>{F534574C-E59D-4FBD-BD24-4254C7089389}</a:tableStyleId>
              </a:tblPr>
              <a:tblGrid>
                <a:gridCol w="1504675"/>
                <a:gridCol w="1504675"/>
              </a:tblGrid>
              <a:tr h="381000">
                <a:tc>
                  <a:txBody>
                    <a:bodyPr/>
                    <a:lstStyle/>
                    <a:p>
                      <a:pPr indent="0" lvl="0" marL="0" rtl="0" algn="ctr">
                        <a:spcBef>
                          <a:spcPts val="0"/>
                        </a:spcBef>
                        <a:spcAft>
                          <a:spcPts val="0"/>
                        </a:spcAft>
                        <a:buNone/>
                      </a:pPr>
                      <a:r>
                        <a:rPr b="1" lang="en">
                          <a:solidFill>
                            <a:schemeClr val="dk1"/>
                          </a:solidFill>
                        </a:rPr>
                        <a:t>XGBoost Regressor</a:t>
                      </a:r>
                      <a:endParaRPr b="1">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RMSE (million)</a:t>
                      </a:r>
                      <a:endParaRPr b="1">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Training</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2.96</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Test</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35.05</a:t>
                      </a:r>
                      <a:endParaRPr>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pic>
        <p:nvPicPr>
          <p:cNvPr id="341" name="Google Shape;341;p35"/>
          <p:cNvPicPr preferRelativeResize="0"/>
          <p:nvPr/>
        </p:nvPicPr>
        <p:blipFill rotWithShape="1">
          <a:blip r:embed="rId3">
            <a:alphaModFix/>
          </a:blip>
          <a:srcRect b="0" l="0" r="0" t="0"/>
          <a:stretch/>
        </p:blipFill>
        <p:spPr>
          <a:xfrm>
            <a:off x="4304025" y="1173250"/>
            <a:ext cx="4369025" cy="305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Outliers</a:t>
            </a:r>
            <a:endParaRPr/>
          </a:p>
        </p:txBody>
      </p:sp>
      <p:pic>
        <p:nvPicPr>
          <p:cNvPr id="347" name="Google Shape;347;p36"/>
          <p:cNvPicPr preferRelativeResize="0"/>
          <p:nvPr/>
        </p:nvPicPr>
        <p:blipFill rotWithShape="1">
          <a:blip r:embed="rId3">
            <a:alphaModFix/>
          </a:blip>
          <a:srcRect b="8634" l="0" r="0" t="0"/>
          <a:stretch/>
        </p:blipFill>
        <p:spPr>
          <a:xfrm>
            <a:off x="2286000" y="661850"/>
            <a:ext cx="6400801" cy="2164119"/>
          </a:xfrm>
          <a:prstGeom prst="rect">
            <a:avLst/>
          </a:prstGeom>
          <a:noFill/>
          <a:ln>
            <a:noFill/>
          </a:ln>
        </p:spPr>
      </p:pic>
      <p:pic>
        <p:nvPicPr>
          <p:cNvPr id="348" name="Google Shape;348;p36"/>
          <p:cNvPicPr preferRelativeResize="0"/>
          <p:nvPr/>
        </p:nvPicPr>
        <p:blipFill>
          <a:blip r:embed="rId4">
            <a:alphaModFix/>
          </a:blip>
          <a:stretch>
            <a:fillRect/>
          </a:stretch>
        </p:blipFill>
        <p:spPr>
          <a:xfrm>
            <a:off x="2286000" y="2902175"/>
            <a:ext cx="6400800" cy="2095363"/>
          </a:xfrm>
          <a:prstGeom prst="rect">
            <a:avLst/>
          </a:prstGeom>
          <a:noFill/>
          <a:ln>
            <a:noFill/>
          </a:ln>
        </p:spPr>
      </p:pic>
      <p:sp>
        <p:nvSpPr>
          <p:cNvPr id="349" name="Google Shape;349;p36"/>
          <p:cNvSpPr/>
          <p:nvPr/>
        </p:nvSpPr>
        <p:spPr>
          <a:xfrm>
            <a:off x="2426925" y="1637925"/>
            <a:ext cx="6192300" cy="22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2494500" y="3897650"/>
            <a:ext cx="6192300" cy="22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Important Features</a:t>
            </a:r>
            <a:endParaRPr/>
          </a:p>
        </p:txBody>
      </p:sp>
      <p:pic>
        <p:nvPicPr>
          <p:cNvPr id="356" name="Google Shape;356;p37"/>
          <p:cNvPicPr preferRelativeResize="0"/>
          <p:nvPr/>
        </p:nvPicPr>
        <p:blipFill>
          <a:blip r:embed="rId3">
            <a:alphaModFix/>
          </a:blip>
          <a:stretch>
            <a:fillRect/>
          </a:stretch>
        </p:blipFill>
        <p:spPr>
          <a:xfrm>
            <a:off x="783075" y="1289975"/>
            <a:ext cx="7577850" cy="3401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cxnSp>
        <p:nvCxnSpPr>
          <p:cNvPr id="361" name="Google Shape;361;p38"/>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362" name="Google Shape;362;p3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363" name="Google Shape;363;p38"/>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SzPts val="1700"/>
              <a:buChar char="●"/>
            </a:pPr>
            <a:r>
              <a:rPr lang="en" sz="1700"/>
              <a:t>Inverter loading ratio</a:t>
            </a:r>
            <a:endParaRPr sz="1700"/>
          </a:p>
          <a:p>
            <a:pPr indent="-336550" lvl="0" marL="457200" rtl="0" algn="l">
              <a:lnSpc>
                <a:spcPct val="200000"/>
              </a:lnSpc>
              <a:spcBef>
                <a:spcPts val="0"/>
              </a:spcBef>
              <a:spcAft>
                <a:spcPts val="0"/>
              </a:spcAft>
              <a:buSzPts val="1700"/>
              <a:buChar char="●"/>
            </a:pPr>
            <a:r>
              <a:rPr lang="en" sz="1700"/>
              <a:t>Inverter quantity</a:t>
            </a:r>
            <a:endParaRPr sz="1700"/>
          </a:p>
          <a:p>
            <a:pPr indent="-336550" lvl="0" marL="457200" rtl="0" algn="l">
              <a:lnSpc>
                <a:spcPct val="200000"/>
              </a:lnSpc>
              <a:spcBef>
                <a:spcPts val="0"/>
              </a:spcBef>
              <a:spcAft>
                <a:spcPts val="0"/>
              </a:spcAft>
              <a:buSzPts val="1700"/>
              <a:buChar char="●"/>
            </a:pPr>
            <a:r>
              <a:rPr lang="en" sz="1700"/>
              <a:t>Photovoltaic module efficiency</a:t>
            </a:r>
            <a:endParaRPr sz="1700"/>
          </a:p>
          <a:p>
            <a:pPr indent="-336550" lvl="0" marL="457200" rtl="0" algn="l">
              <a:lnSpc>
                <a:spcPct val="200000"/>
              </a:lnSpc>
              <a:spcBef>
                <a:spcPts val="0"/>
              </a:spcBef>
              <a:spcAft>
                <a:spcPts val="0"/>
              </a:spcAft>
              <a:buSzPts val="1700"/>
              <a:buChar char="●"/>
            </a:pPr>
            <a:r>
              <a:rPr lang="en" sz="1700"/>
              <a:t>Rebate or grant</a:t>
            </a:r>
            <a:endParaRPr sz="1700"/>
          </a:p>
          <a:p>
            <a:pPr indent="-336550" lvl="0" marL="457200" rtl="0" algn="l">
              <a:lnSpc>
                <a:spcPct val="200000"/>
              </a:lnSpc>
              <a:spcBef>
                <a:spcPts val="0"/>
              </a:spcBef>
              <a:spcAft>
                <a:spcPts val="0"/>
              </a:spcAft>
              <a:buSzPts val="1700"/>
              <a:buChar char="●"/>
            </a:pPr>
            <a:r>
              <a:rPr lang="en" sz="1700"/>
              <a:t>System size</a:t>
            </a:r>
            <a:endParaRPr sz="1700"/>
          </a:p>
          <a:p>
            <a:pPr indent="-336550" lvl="0" marL="457200" rtl="0" algn="l">
              <a:lnSpc>
                <a:spcPct val="200000"/>
              </a:lnSpc>
              <a:spcBef>
                <a:spcPts val="0"/>
              </a:spcBef>
              <a:spcAft>
                <a:spcPts val="0"/>
              </a:spcAft>
              <a:buSzPts val="1700"/>
              <a:buChar char="●"/>
            </a:pPr>
            <a:r>
              <a:rPr lang="en" sz="1700"/>
              <a:t>Tilt</a:t>
            </a:r>
            <a:endParaRPr sz="1700"/>
          </a:p>
        </p:txBody>
      </p:sp>
      <p:sp>
        <p:nvSpPr>
          <p:cNvPr id="364" name="Google Shape;364;p38"/>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69" name="Google Shape;369;p38"/>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70" name="Google Shape;370;p38"/>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71" name="Google Shape;371;p38"/>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38"/>
          <p:cNvCxnSpPr>
            <a:endCxn id="371"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375" name="Google Shape;375;p38"/>
          <p:cNvCxnSpPr>
            <a:endCxn id="373"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376" name="Google Shape;376;p38"/>
          <p:cNvCxnSpPr>
            <a:endCxn id="372"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377" name="Google Shape;377;p38"/>
          <p:cNvCxnSpPr>
            <a:stCxn id="371"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378" name="Google Shape;378;p38"/>
          <p:cNvCxnSpPr>
            <a:stCxn id="373"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379" name="Google Shape;379;p38"/>
          <p:cNvCxnSpPr>
            <a:stCxn id="372"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380" name="Google Shape;380;p38"/>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381" name="Google Shape;381;p38"/>
          <p:cNvCxnSpPr>
            <a:endCxn id="371"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38"/>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383" name="Google Shape;383;p38"/>
          <p:cNvCxnSpPr>
            <a:endCxn id="372"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384" name="Google Shape;384;p38"/>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385" name="Google Shape;385;p38"/>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a:t>
            </a:r>
            <a:r>
              <a:rPr lang="en">
                <a:solidFill>
                  <a:schemeClr val="dk1"/>
                </a:solidFill>
                <a:latin typeface="Lato"/>
                <a:ea typeface="Lato"/>
                <a:cs typeface="Lato"/>
                <a:sym typeface="Lato"/>
              </a:rPr>
              <a:t>Current</a:t>
            </a:r>
            <a:endParaRPr>
              <a:solidFill>
                <a:schemeClr val="dk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cxnSp>
        <p:nvCxnSpPr>
          <p:cNvPr id="390" name="Google Shape;390;p39"/>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391" name="Google Shape;391;p3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392" name="Google Shape;392;p39"/>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loading ratio</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quantity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Photovoltaic module efficiency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Rebate or grant</a:t>
            </a:r>
            <a:endParaRPr sz="1700">
              <a:solidFill>
                <a:schemeClr val="lt2"/>
              </a:solidFill>
            </a:endParaRPr>
          </a:p>
          <a:p>
            <a:pPr indent="-336550" lvl="0" marL="457200" rtl="0" algn="l">
              <a:lnSpc>
                <a:spcPct val="200000"/>
              </a:lnSpc>
              <a:spcBef>
                <a:spcPts val="0"/>
              </a:spcBef>
              <a:spcAft>
                <a:spcPts val="0"/>
              </a:spcAft>
              <a:buSzPts val="1700"/>
              <a:buChar char="●"/>
            </a:pPr>
            <a:r>
              <a:rPr lang="en" sz="1700"/>
              <a:t>System size</a:t>
            </a:r>
            <a:endParaRPr sz="1700"/>
          </a:p>
          <a:p>
            <a:pPr indent="-336550" lvl="0" marL="457200" rtl="0" algn="l">
              <a:lnSpc>
                <a:spcPct val="200000"/>
              </a:lnSpc>
              <a:spcBef>
                <a:spcPts val="0"/>
              </a:spcBef>
              <a:spcAft>
                <a:spcPts val="0"/>
              </a:spcAft>
              <a:buClr>
                <a:schemeClr val="lt2"/>
              </a:buClr>
              <a:buSzPts val="1700"/>
              <a:buChar char="●"/>
            </a:pPr>
            <a:r>
              <a:rPr lang="en" sz="1700">
                <a:solidFill>
                  <a:schemeClr val="lt2"/>
                </a:solidFill>
              </a:rPr>
              <a:t>Tilt</a:t>
            </a:r>
            <a:endParaRPr sz="1700">
              <a:solidFill>
                <a:schemeClr val="lt2"/>
              </a:solidFill>
            </a:endParaRPr>
          </a:p>
        </p:txBody>
      </p:sp>
      <p:sp>
        <p:nvSpPr>
          <p:cNvPr id="393" name="Google Shape;393;p39"/>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98" name="Google Shape;398;p39"/>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399" name="Google Shape;399;p39"/>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00" name="Google Shape;400;p39"/>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39"/>
          <p:cNvCxnSpPr>
            <a:endCxn id="400"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404" name="Google Shape;404;p39"/>
          <p:cNvCxnSpPr>
            <a:endCxn id="402"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405" name="Google Shape;405;p39"/>
          <p:cNvCxnSpPr>
            <a:endCxn id="401"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406" name="Google Shape;406;p39"/>
          <p:cNvCxnSpPr>
            <a:stCxn id="400"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407" name="Google Shape;407;p39"/>
          <p:cNvCxnSpPr>
            <a:stCxn id="402"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408" name="Google Shape;408;p39"/>
          <p:cNvCxnSpPr>
            <a:stCxn id="401"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409" name="Google Shape;409;p39"/>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410" name="Google Shape;410;p39"/>
          <p:cNvCxnSpPr>
            <a:endCxn id="400"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11" name="Google Shape;411;p39"/>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39"/>
          <p:cNvCxnSpPr>
            <a:endCxn id="401"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413" name="Google Shape;413;p39"/>
          <p:cNvSpPr/>
          <p:nvPr/>
        </p:nvSpPr>
        <p:spPr>
          <a:xfrm>
            <a:off x="4684075" y="1006975"/>
            <a:ext cx="1533000" cy="154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 name="Google Shape;414;p39"/>
          <p:cNvCxnSpPr/>
          <p:nvPr/>
        </p:nvCxnSpPr>
        <p:spPr>
          <a:xfrm flipH="1" rot="10800000">
            <a:off x="2097350" y="2207225"/>
            <a:ext cx="2646600" cy="1647900"/>
          </a:xfrm>
          <a:prstGeom prst="straightConnector1">
            <a:avLst/>
          </a:prstGeom>
          <a:noFill/>
          <a:ln cap="flat" cmpd="sng" w="28575">
            <a:solidFill>
              <a:srgbClr val="FF0000"/>
            </a:solidFill>
            <a:prstDash val="solid"/>
            <a:round/>
            <a:headEnd len="med" w="med" type="none"/>
            <a:tailEnd len="med" w="med" type="triangle"/>
          </a:ln>
        </p:spPr>
      </p:cxnSp>
      <p:sp>
        <p:nvSpPr>
          <p:cNvPr id="415" name="Google Shape;415;p39"/>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416" name="Google Shape;416;p39"/>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cxnSp>
        <p:nvCxnSpPr>
          <p:cNvPr id="421" name="Google Shape;421;p40"/>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422" name="Google Shape;422;p4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423" name="Google Shape;423;p40"/>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loading ratio</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quantity</a:t>
            </a:r>
            <a:endParaRPr sz="1700">
              <a:solidFill>
                <a:schemeClr val="lt2"/>
              </a:solidFill>
            </a:endParaRPr>
          </a:p>
          <a:p>
            <a:pPr indent="-336550" lvl="0" marL="457200" rtl="0" algn="l">
              <a:lnSpc>
                <a:spcPct val="200000"/>
              </a:lnSpc>
              <a:spcBef>
                <a:spcPts val="0"/>
              </a:spcBef>
              <a:spcAft>
                <a:spcPts val="0"/>
              </a:spcAft>
              <a:buSzPts val="1700"/>
              <a:buChar char="●"/>
            </a:pPr>
            <a:r>
              <a:rPr lang="en" sz="1700"/>
              <a:t>Photovoltaic module efficiency</a:t>
            </a:r>
            <a:endParaRPr sz="1700"/>
          </a:p>
          <a:p>
            <a:pPr indent="-336550" lvl="0" marL="457200" rtl="0" algn="l">
              <a:lnSpc>
                <a:spcPct val="200000"/>
              </a:lnSpc>
              <a:spcBef>
                <a:spcPts val="0"/>
              </a:spcBef>
              <a:spcAft>
                <a:spcPts val="0"/>
              </a:spcAft>
              <a:buClr>
                <a:schemeClr val="lt2"/>
              </a:buClr>
              <a:buSzPts val="1700"/>
              <a:buChar char="●"/>
            </a:pPr>
            <a:r>
              <a:rPr lang="en" sz="1700">
                <a:solidFill>
                  <a:schemeClr val="lt2"/>
                </a:solidFill>
              </a:rPr>
              <a:t>Rebate or grant</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System size</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Tilt</a:t>
            </a:r>
            <a:endParaRPr sz="1700">
              <a:solidFill>
                <a:schemeClr val="lt2"/>
              </a:solidFill>
            </a:endParaRPr>
          </a:p>
        </p:txBody>
      </p:sp>
      <p:sp>
        <p:nvSpPr>
          <p:cNvPr id="424" name="Google Shape;424;p40"/>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29" name="Google Shape;429;p40"/>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30" name="Google Shape;430;p40"/>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31" name="Google Shape;431;p40"/>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0"/>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 name="Google Shape;434;p40"/>
          <p:cNvCxnSpPr>
            <a:endCxn id="431"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435" name="Google Shape;435;p40"/>
          <p:cNvCxnSpPr>
            <a:endCxn id="433"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436" name="Google Shape;436;p40"/>
          <p:cNvCxnSpPr>
            <a:endCxn id="432"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437" name="Google Shape;437;p40"/>
          <p:cNvCxnSpPr>
            <a:stCxn id="431"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438" name="Google Shape;438;p40"/>
          <p:cNvCxnSpPr>
            <a:stCxn id="433"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439" name="Google Shape;439;p40"/>
          <p:cNvCxnSpPr>
            <a:stCxn id="432"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440" name="Google Shape;440;p40"/>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441" name="Google Shape;441;p40"/>
          <p:cNvCxnSpPr>
            <a:endCxn id="431"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42" name="Google Shape;442;p40"/>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43" name="Google Shape;443;p40"/>
          <p:cNvCxnSpPr>
            <a:endCxn id="432"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444" name="Google Shape;444;p40"/>
          <p:cNvSpPr/>
          <p:nvPr/>
        </p:nvSpPr>
        <p:spPr>
          <a:xfrm>
            <a:off x="4684075" y="1006975"/>
            <a:ext cx="1533000" cy="154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40"/>
          <p:cNvCxnSpPr/>
          <p:nvPr/>
        </p:nvCxnSpPr>
        <p:spPr>
          <a:xfrm flipH="1" rot="10800000">
            <a:off x="3835150" y="2207350"/>
            <a:ext cx="908700" cy="529200"/>
          </a:xfrm>
          <a:prstGeom prst="straightConnector1">
            <a:avLst/>
          </a:prstGeom>
          <a:noFill/>
          <a:ln cap="flat" cmpd="sng" w="28575">
            <a:solidFill>
              <a:srgbClr val="FF0000"/>
            </a:solidFill>
            <a:prstDash val="solid"/>
            <a:round/>
            <a:headEnd len="med" w="med" type="none"/>
            <a:tailEnd len="med" w="med" type="triangle"/>
          </a:ln>
        </p:spPr>
      </p:cxnSp>
      <p:sp>
        <p:nvSpPr>
          <p:cNvPr id="446" name="Google Shape;446;p40"/>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447" name="Google Shape;447;p40"/>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cxnSp>
        <p:nvCxnSpPr>
          <p:cNvPr id="452" name="Google Shape;452;p41"/>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453" name="Google Shape;453;p4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454" name="Google Shape;454;p41"/>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loading ratio</a:t>
            </a:r>
            <a:endParaRPr sz="1700">
              <a:solidFill>
                <a:schemeClr val="lt2"/>
              </a:solidFill>
            </a:endParaRPr>
          </a:p>
          <a:p>
            <a:pPr indent="-336550" lvl="0" marL="457200" rtl="0" algn="l">
              <a:lnSpc>
                <a:spcPct val="200000"/>
              </a:lnSpc>
              <a:spcBef>
                <a:spcPts val="0"/>
              </a:spcBef>
              <a:spcAft>
                <a:spcPts val="0"/>
              </a:spcAft>
              <a:buSzPts val="1700"/>
              <a:buChar char="●"/>
            </a:pPr>
            <a:r>
              <a:rPr lang="en" sz="1700"/>
              <a:t>Inverter quantity</a:t>
            </a:r>
            <a:endParaRPr sz="1700"/>
          </a:p>
          <a:p>
            <a:pPr indent="-336550" lvl="0" marL="457200" rtl="0" algn="l">
              <a:lnSpc>
                <a:spcPct val="200000"/>
              </a:lnSpc>
              <a:spcBef>
                <a:spcPts val="0"/>
              </a:spcBef>
              <a:spcAft>
                <a:spcPts val="0"/>
              </a:spcAft>
              <a:buClr>
                <a:schemeClr val="lt2"/>
              </a:buClr>
              <a:buSzPts val="1700"/>
              <a:buChar char="●"/>
            </a:pPr>
            <a:r>
              <a:rPr lang="en" sz="1700">
                <a:solidFill>
                  <a:schemeClr val="lt2"/>
                </a:solidFill>
              </a:rPr>
              <a:t>Photovoltaic module efficiency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Rebate or grant</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System size</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Tilt</a:t>
            </a:r>
            <a:endParaRPr sz="1700">
              <a:solidFill>
                <a:schemeClr val="lt2"/>
              </a:solidFill>
            </a:endParaRPr>
          </a:p>
        </p:txBody>
      </p:sp>
      <p:sp>
        <p:nvSpPr>
          <p:cNvPr id="455" name="Google Shape;455;p41"/>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60" name="Google Shape;460;p41"/>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61" name="Google Shape;461;p41"/>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62" name="Google Shape;462;p41"/>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 name="Google Shape;465;p41"/>
          <p:cNvCxnSpPr>
            <a:endCxn id="462"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466" name="Google Shape;466;p41"/>
          <p:cNvCxnSpPr>
            <a:endCxn id="464"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467" name="Google Shape;467;p41"/>
          <p:cNvCxnSpPr>
            <a:endCxn id="463"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468" name="Google Shape;468;p41"/>
          <p:cNvCxnSpPr>
            <a:stCxn id="462"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469" name="Google Shape;469;p41"/>
          <p:cNvCxnSpPr>
            <a:stCxn id="464"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470" name="Google Shape;470;p41"/>
          <p:cNvCxnSpPr>
            <a:stCxn id="463"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471" name="Google Shape;471;p41"/>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472" name="Google Shape;472;p41"/>
          <p:cNvCxnSpPr>
            <a:endCxn id="462"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73" name="Google Shape;473;p41"/>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474" name="Google Shape;474;p41"/>
          <p:cNvCxnSpPr>
            <a:endCxn id="463"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475" name="Google Shape;475;p41"/>
          <p:cNvSpPr/>
          <p:nvPr/>
        </p:nvSpPr>
        <p:spPr>
          <a:xfrm>
            <a:off x="6162225" y="2836425"/>
            <a:ext cx="2416800" cy="1318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p41"/>
          <p:cNvCxnSpPr/>
          <p:nvPr/>
        </p:nvCxnSpPr>
        <p:spPr>
          <a:xfrm>
            <a:off x="2586725" y="2317075"/>
            <a:ext cx="3555600" cy="948900"/>
          </a:xfrm>
          <a:prstGeom prst="straightConnector1">
            <a:avLst/>
          </a:prstGeom>
          <a:noFill/>
          <a:ln cap="flat" cmpd="sng" w="28575">
            <a:solidFill>
              <a:srgbClr val="FF0000"/>
            </a:solidFill>
            <a:prstDash val="solid"/>
            <a:round/>
            <a:headEnd len="med" w="med" type="none"/>
            <a:tailEnd len="med" w="med" type="triangle"/>
          </a:ln>
        </p:spPr>
      </p:cxnSp>
      <p:sp>
        <p:nvSpPr>
          <p:cNvPr id="477" name="Google Shape;477;p41"/>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478" name="Google Shape;478;p41"/>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goal</a:t>
            </a:r>
            <a:endParaRPr/>
          </a:p>
        </p:txBody>
      </p:sp>
      <p:sp>
        <p:nvSpPr>
          <p:cNvPr id="82" name="Google Shape;82;p15"/>
          <p:cNvSpPr txBox="1"/>
          <p:nvPr>
            <p:ph idx="1" type="body"/>
          </p:nvPr>
        </p:nvSpPr>
        <p:spPr>
          <a:xfrm>
            <a:off x="311700" y="1777200"/>
            <a:ext cx="8520600" cy="1589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600"/>
              <a:t>To provide recommendations to homeowners in Texas that will help maximize the cost efficiency of their solar panel installation</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cxnSp>
        <p:nvCxnSpPr>
          <p:cNvPr id="483" name="Google Shape;483;p42"/>
          <p:cNvCxnSpPr/>
          <p:nvPr/>
        </p:nvCxnSpPr>
        <p:spPr>
          <a:xfrm rot="228844">
            <a:off x="5551060" y="1761699"/>
            <a:ext cx="9020" cy="521100"/>
          </a:xfrm>
          <a:prstGeom prst="straightConnector1">
            <a:avLst/>
          </a:prstGeom>
          <a:noFill/>
          <a:ln cap="flat" cmpd="sng" w="76200">
            <a:solidFill>
              <a:srgbClr val="000000"/>
            </a:solidFill>
            <a:prstDash val="solid"/>
            <a:round/>
            <a:headEnd len="med" w="med" type="none"/>
            <a:tailEnd len="med" w="med" type="none"/>
          </a:ln>
        </p:spPr>
      </p:cxnSp>
      <p:sp>
        <p:nvSpPr>
          <p:cNvPr id="484" name="Google Shape;484;p42"/>
          <p:cNvSpPr txBox="1"/>
          <p:nvPr>
            <p:ph type="title"/>
          </p:nvPr>
        </p:nvSpPr>
        <p:spPr>
          <a:xfrm>
            <a:off x="311700" y="372725"/>
            <a:ext cx="38529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Assembly</a:t>
            </a:r>
            <a:endParaRPr/>
          </a:p>
        </p:txBody>
      </p:sp>
      <p:sp>
        <p:nvSpPr>
          <p:cNvPr id="485" name="Google Shape;485;p42"/>
          <p:cNvSpPr txBox="1"/>
          <p:nvPr>
            <p:ph idx="1" type="body"/>
          </p:nvPr>
        </p:nvSpPr>
        <p:spPr>
          <a:xfrm>
            <a:off x="311700" y="1536125"/>
            <a:ext cx="3999900" cy="30858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SzPts val="1700"/>
              <a:buChar char="●"/>
            </a:pPr>
            <a:r>
              <a:rPr lang="en" sz="1700"/>
              <a:t>Inverter loading ratio</a:t>
            </a:r>
            <a:endParaRPr sz="1700"/>
          </a:p>
          <a:p>
            <a:pPr indent="-336550" lvl="0" marL="457200" rtl="0" algn="l">
              <a:lnSpc>
                <a:spcPct val="200000"/>
              </a:lnSpc>
              <a:spcBef>
                <a:spcPts val="0"/>
              </a:spcBef>
              <a:spcAft>
                <a:spcPts val="0"/>
              </a:spcAft>
              <a:buClr>
                <a:schemeClr val="lt2"/>
              </a:buClr>
              <a:buSzPts val="1700"/>
              <a:buChar char="●"/>
            </a:pPr>
            <a:r>
              <a:rPr lang="en" sz="1700">
                <a:solidFill>
                  <a:schemeClr val="lt2"/>
                </a:solidFill>
              </a:rPr>
              <a:t>Inverter quantity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Photovoltaic module efficiency</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Rebate or grant</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System size</a:t>
            </a:r>
            <a:endParaRPr sz="1700">
              <a:solidFill>
                <a:schemeClr val="lt2"/>
              </a:solidFill>
            </a:endParaRPr>
          </a:p>
          <a:p>
            <a:pPr indent="-336550" lvl="0" marL="457200" rtl="0" algn="l">
              <a:lnSpc>
                <a:spcPct val="200000"/>
              </a:lnSpc>
              <a:spcBef>
                <a:spcPts val="0"/>
              </a:spcBef>
              <a:spcAft>
                <a:spcPts val="0"/>
              </a:spcAft>
              <a:buClr>
                <a:schemeClr val="lt2"/>
              </a:buClr>
              <a:buSzPts val="1700"/>
              <a:buChar char="●"/>
            </a:pPr>
            <a:r>
              <a:rPr lang="en" sz="1700">
                <a:solidFill>
                  <a:schemeClr val="lt2"/>
                </a:solidFill>
              </a:rPr>
              <a:t>Tilt</a:t>
            </a:r>
            <a:endParaRPr sz="1700">
              <a:solidFill>
                <a:schemeClr val="lt2"/>
              </a:solidFill>
            </a:endParaRPr>
          </a:p>
        </p:txBody>
      </p:sp>
      <p:sp>
        <p:nvSpPr>
          <p:cNvPr id="486" name="Google Shape;486;p42"/>
          <p:cNvSpPr/>
          <p:nvPr/>
        </p:nvSpPr>
        <p:spPr>
          <a:xfrm rot="-1764072">
            <a:off x="5045287" y="1519691"/>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rot="-1764072">
            <a:off x="5402038" y="1318647"/>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rot="-1764072">
            <a:off x="5167827" y="1737140"/>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rot="-1764072">
            <a:off x="5524579" y="1536096"/>
            <a:ext cx="409434" cy="249576"/>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rot="8100000">
            <a:off x="5504213" y="541654"/>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91" name="Google Shape;491;p42"/>
          <p:cNvSpPr/>
          <p:nvPr/>
        </p:nvSpPr>
        <p:spPr>
          <a:xfrm rot="8100000">
            <a:off x="5738413" y="8503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92" name="Google Shape;492;p42"/>
          <p:cNvSpPr/>
          <p:nvPr/>
        </p:nvSpPr>
        <p:spPr>
          <a:xfrm rot="8100000">
            <a:off x="4902563" y="773029"/>
            <a:ext cx="1478111" cy="307122"/>
          </a:xfrm>
          <a:custGeom>
            <a:rect b="b" l="l" r="r" t="t"/>
            <a:pathLst>
              <a:path extrusionOk="0" h="12285" w="59125">
                <a:moveTo>
                  <a:pt x="0" y="10587"/>
                </a:moveTo>
                <a:cubicBezTo>
                  <a:pt x="732" y="9255"/>
                  <a:pt x="3062" y="2531"/>
                  <a:pt x="4394" y="2597"/>
                </a:cubicBezTo>
                <a:cubicBezTo>
                  <a:pt x="5726" y="2664"/>
                  <a:pt x="6592" y="11186"/>
                  <a:pt x="7990" y="10986"/>
                </a:cubicBezTo>
                <a:cubicBezTo>
                  <a:pt x="9388" y="10786"/>
                  <a:pt x="11319" y="1465"/>
                  <a:pt x="12784" y="1398"/>
                </a:cubicBezTo>
                <a:cubicBezTo>
                  <a:pt x="14249" y="1332"/>
                  <a:pt x="15381" y="10654"/>
                  <a:pt x="16779" y="10587"/>
                </a:cubicBezTo>
                <a:cubicBezTo>
                  <a:pt x="18177" y="10521"/>
                  <a:pt x="19642" y="733"/>
                  <a:pt x="21173" y="999"/>
                </a:cubicBezTo>
                <a:cubicBezTo>
                  <a:pt x="22704" y="1265"/>
                  <a:pt x="24635" y="11786"/>
                  <a:pt x="25967" y="12185"/>
                </a:cubicBezTo>
                <a:cubicBezTo>
                  <a:pt x="27299" y="12585"/>
                  <a:pt x="28031" y="3596"/>
                  <a:pt x="29163" y="3396"/>
                </a:cubicBezTo>
                <a:cubicBezTo>
                  <a:pt x="30295" y="3196"/>
                  <a:pt x="31560" y="11452"/>
                  <a:pt x="32758" y="10986"/>
                </a:cubicBezTo>
                <a:cubicBezTo>
                  <a:pt x="33957" y="10520"/>
                  <a:pt x="34956" y="732"/>
                  <a:pt x="36354" y="599"/>
                </a:cubicBezTo>
                <a:cubicBezTo>
                  <a:pt x="37752" y="466"/>
                  <a:pt x="39883" y="10254"/>
                  <a:pt x="41148" y="10187"/>
                </a:cubicBezTo>
                <a:cubicBezTo>
                  <a:pt x="42413" y="10121"/>
                  <a:pt x="42679" y="999"/>
                  <a:pt x="43944" y="200"/>
                </a:cubicBezTo>
                <a:cubicBezTo>
                  <a:pt x="45209" y="-599"/>
                  <a:pt x="46208" y="4461"/>
                  <a:pt x="48738" y="5393"/>
                </a:cubicBezTo>
                <a:cubicBezTo>
                  <a:pt x="51268" y="6325"/>
                  <a:pt x="57394" y="5726"/>
                  <a:pt x="59125" y="5793"/>
                </a:cubicBezTo>
              </a:path>
            </a:pathLst>
          </a:custGeom>
          <a:noFill/>
          <a:ln cap="flat" cmpd="sng" w="28575">
            <a:solidFill>
              <a:schemeClr val="accent6"/>
            </a:solidFill>
            <a:prstDash val="solid"/>
            <a:round/>
            <a:headEnd len="med" w="med" type="none"/>
            <a:tailEnd len="med" w="med" type="none"/>
          </a:ln>
        </p:spPr>
      </p:sp>
      <p:sp>
        <p:nvSpPr>
          <p:cNvPr id="493" name="Google Shape;493;p42"/>
          <p:cNvSpPr/>
          <p:nvPr/>
        </p:nvSpPr>
        <p:spPr>
          <a:xfrm>
            <a:off x="6381950"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7423225" y="3166000"/>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2"/>
          <p:cNvSpPr/>
          <p:nvPr/>
        </p:nvSpPr>
        <p:spPr>
          <a:xfrm>
            <a:off x="6926450" y="3697925"/>
            <a:ext cx="858900" cy="312000"/>
          </a:xfrm>
          <a:prstGeom prst="snip2SameRect">
            <a:avLst>
              <a:gd fmla="val 16667" name="adj1"/>
              <a:gd fmla="val 0" name="adj2"/>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42"/>
          <p:cNvCxnSpPr>
            <a:endCxn id="493" idx="2"/>
          </p:cNvCxnSpPr>
          <p:nvPr/>
        </p:nvCxnSpPr>
        <p:spPr>
          <a:xfrm flipH="1" rot="-5400000">
            <a:off x="5459900" y="2399950"/>
            <a:ext cx="1035000" cy="809100"/>
          </a:xfrm>
          <a:prstGeom prst="bentConnector2">
            <a:avLst/>
          </a:prstGeom>
          <a:noFill/>
          <a:ln cap="flat" cmpd="sng" w="9525">
            <a:solidFill>
              <a:srgbClr val="000000"/>
            </a:solidFill>
            <a:prstDash val="solid"/>
            <a:round/>
            <a:headEnd len="med" w="med" type="none"/>
            <a:tailEnd len="med" w="med" type="none"/>
          </a:ln>
        </p:spPr>
      </p:cxnSp>
      <p:cxnSp>
        <p:nvCxnSpPr>
          <p:cNvPr id="497" name="Google Shape;497;p42"/>
          <p:cNvCxnSpPr>
            <a:endCxn id="495" idx="2"/>
          </p:cNvCxnSpPr>
          <p:nvPr/>
        </p:nvCxnSpPr>
        <p:spPr>
          <a:xfrm flipH="1" rot="-5400000">
            <a:off x="5474750" y="2402225"/>
            <a:ext cx="1549800" cy="1353600"/>
          </a:xfrm>
          <a:prstGeom prst="bentConnector2">
            <a:avLst/>
          </a:prstGeom>
          <a:noFill/>
          <a:ln cap="flat" cmpd="sng" w="9525">
            <a:solidFill>
              <a:srgbClr val="000000"/>
            </a:solidFill>
            <a:prstDash val="solid"/>
            <a:round/>
            <a:headEnd len="med" w="med" type="none"/>
            <a:tailEnd len="med" w="med" type="none"/>
          </a:ln>
        </p:spPr>
      </p:cxnSp>
      <p:cxnSp>
        <p:nvCxnSpPr>
          <p:cNvPr id="498" name="Google Shape;498;p42"/>
          <p:cNvCxnSpPr>
            <a:endCxn id="494" idx="3"/>
          </p:cNvCxnSpPr>
          <p:nvPr/>
        </p:nvCxnSpPr>
        <p:spPr>
          <a:xfrm>
            <a:off x="5572975" y="2307100"/>
            <a:ext cx="2279700" cy="858900"/>
          </a:xfrm>
          <a:prstGeom prst="bentConnector2">
            <a:avLst/>
          </a:prstGeom>
          <a:noFill/>
          <a:ln cap="flat" cmpd="sng" w="9525">
            <a:solidFill>
              <a:srgbClr val="000000"/>
            </a:solidFill>
            <a:prstDash val="solid"/>
            <a:round/>
            <a:headEnd len="med" w="med" type="none"/>
            <a:tailEnd len="med" w="med" type="none"/>
          </a:ln>
        </p:spPr>
      </p:cxnSp>
      <p:cxnSp>
        <p:nvCxnSpPr>
          <p:cNvPr id="499" name="Google Shape;499;p42"/>
          <p:cNvCxnSpPr>
            <a:stCxn id="493" idx="1"/>
          </p:cNvCxnSpPr>
          <p:nvPr/>
        </p:nvCxnSpPr>
        <p:spPr>
          <a:xfrm flipH="1" rot="-5400000">
            <a:off x="7112150" y="3177250"/>
            <a:ext cx="1465800" cy="2067300"/>
          </a:xfrm>
          <a:prstGeom prst="bentConnector2">
            <a:avLst/>
          </a:prstGeom>
          <a:noFill/>
          <a:ln cap="flat" cmpd="sng" w="9525">
            <a:solidFill>
              <a:schemeClr val="dk2"/>
            </a:solidFill>
            <a:prstDash val="solid"/>
            <a:round/>
            <a:headEnd len="med" w="med" type="none"/>
            <a:tailEnd len="med" w="med" type="none"/>
          </a:ln>
        </p:spPr>
      </p:cxnSp>
      <p:cxnSp>
        <p:nvCxnSpPr>
          <p:cNvPr id="500" name="Google Shape;500;p42"/>
          <p:cNvCxnSpPr>
            <a:stCxn id="495" idx="1"/>
          </p:cNvCxnSpPr>
          <p:nvPr/>
        </p:nvCxnSpPr>
        <p:spPr>
          <a:xfrm flipH="1" rot="-5400000">
            <a:off x="7650500" y="3715325"/>
            <a:ext cx="943800" cy="1533000"/>
          </a:xfrm>
          <a:prstGeom prst="bentConnector2">
            <a:avLst/>
          </a:prstGeom>
          <a:noFill/>
          <a:ln cap="flat" cmpd="sng" w="9525">
            <a:solidFill>
              <a:schemeClr val="dk2"/>
            </a:solidFill>
            <a:prstDash val="solid"/>
            <a:round/>
            <a:headEnd len="med" w="med" type="none"/>
            <a:tailEnd len="med" w="med" type="none"/>
          </a:ln>
        </p:spPr>
      </p:cxnSp>
      <p:cxnSp>
        <p:nvCxnSpPr>
          <p:cNvPr id="501" name="Google Shape;501;p42"/>
          <p:cNvCxnSpPr>
            <a:stCxn id="494" idx="0"/>
          </p:cNvCxnSpPr>
          <p:nvPr/>
        </p:nvCxnSpPr>
        <p:spPr>
          <a:xfrm>
            <a:off x="8282125" y="3322000"/>
            <a:ext cx="376800" cy="1631700"/>
          </a:xfrm>
          <a:prstGeom prst="bentConnector2">
            <a:avLst/>
          </a:prstGeom>
          <a:noFill/>
          <a:ln cap="flat" cmpd="sng" w="9525">
            <a:solidFill>
              <a:schemeClr val="dk2"/>
            </a:solidFill>
            <a:prstDash val="solid"/>
            <a:round/>
            <a:headEnd len="med" w="med" type="none"/>
            <a:tailEnd len="med" w="med" type="none"/>
          </a:ln>
        </p:spPr>
      </p:cxnSp>
      <p:cxnSp>
        <p:nvCxnSpPr>
          <p:cNvPr id="502" name="Google Shape;502;p42"/>
          <p:cNvCxnSpPr/>
          <p:nvPr/>
        </p:nvCxnSpPr>
        <p:spPr>
          <a:xfrm>
            <a:off x="6831375" y="4953750"/>
            <a:ext cx="2087400" cy="0"/>
          </a:xfrm>
          <a:prstGeom prst="straightConnector1">
            <a:avLst/>
          </a:prstGeom>
          <a:noFill/>
          <a:ln cap="flat" cmpd="sng" w="28575">
            <a:solidFill>
              <a:schemeClr val="dk2"/>
            </a:solidFill>
            <a:prstDash val="solid"/>
            <a:round/>
            <a:headEnd len="med" w="med" type="none"/>
            <a:tailEnd len="med" w="med" type="triangle"/>
          </a:ln>
        </p:spPr>
      </p:cxnSp>
      <p:cxnSp>
        <p:nvCxnSpPr>
          <p:cNvPr id="503" name="Google Shape;503;p42"/>
          <p:cNvCxnSpPr>
            <a:endCxn id="493" idx="2"/>
          </p:cNvCxnSpPr>
          <p:nvPr/>
        </p:nvCxnSpPr>
        <p:spPr>
          <a:xfrm flipH="1" rot="10800000">
            <a:off x="5583050" y="33220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42"/>
          <p:cNvCxnSpPr/>
          <p:nvPr/>
        </p:nvCxnSpPr>
        <p:spPr>
          <a:xfrm flipH="1" rot="10800000">
            <a:off x="6116450" y="3855400"/>
            <a:ext cx="798900" cy="3900"/>
          </a:xfrm>
          <a:prstGeom prst="straightConnector1">
            <a:avLst/>
          </a:prstGeom>
          <a:noFill/>
          <a:ln cap="flat" cmpd="sng" w="9525">
            <a:solidFill>
              <a:schemeClr val="dk2"/>
            </a:solidFill>
            <a:prstDash val="solid"/>
            <a:round/>
            <a:headEnd len="med" w="med" type="none"/>
            <a:tailEnd len="med" w="med" type="triangle"/>
          </a:ln>
        </p:spPr>
      </p:cxnSp>
      <p:cxnSp>
        <p:nvCxnSpPr>
          <p:cNvPr id="505" name="Google Shape;505;p42"/>
          <p:cNvCxnSpPr>
            <a:endCxn id="494" idx="3"/>
          </p:cNvCxnSpPr>
          <p:nvPr/>
        </p:nvCxnSpPr>
        <p:spPr>
          <a:xfrm>
            <a:off x="7852675" y="2311000"/>
            <a:ext cx="0" cy="855000"/>
          </a:xfrm>
          <a:prstGeom prst="straightConnector1">
            <a:avLst/>
          </a:prstGeom>
          <a:noFill/>
          <a:ln cap="flat" cmpd="sng" w="9525">
            <a:solidFill>
              <a:schemeClr val="dk2"/>
            </a:solidFill>
            <a:prstDash val="solid"/>
            <a:round/>
            <a:headEnd len="med" w="med" type="none"/>
            <a:tailEnd len="med" w="med" type="triangle"/>
          </a:ln>
        </p:spPr>
      </p:cxnSp>
      <p:sp>
        <p:nvSpPr>
          <p:cNvPr id="506" name="Google Shape;506;p42"/>
          <p:cNvSpPr txBox="1"/>
          <p:nvPr/>
        </p:nvSpPr>
        <p:spPr>
          <a:xfrm>
            <a:off x="5682825" y="2456900"/>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Direct Current</a:t>
            </a:r>
            <a:endParaRPr>
              <a:solidFill>
                <a:schemeClr val="dk1"/>
              </a:solidFill>
              <a:latin typeface="Lato"/>
              <a:ea typeface="Lato"/>
              <a:cs typeface="Lato"/>
              <a:sym typeface="Lato"/>
            </a:endParaRPr>
          </a:p>
        </p:txBody>
      </p:sp>
      <p:sp>
        <p:nvSpPr>
          <p:cNvPr id="507" name="Google Shape;507;p42"/>
          <p:cNvSpPr txBox="1"/>
          <p:nvPr/>
        </p:nvSpPr>
        <p:spPr>
          <a:xfrm>
            <a:off x="7580175" y="42520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Alternating Current</a:t>
            </a:r>
            <a:endParaRPr>
              <a:solidFill>
                <a:schemeClr val="dk1"/>
              </a:solidFill>
              <a:latin typeface="Lato"/>
              <a:ea typeface="Lato"/>
              <a:cs typeface="Lato"/>
              <a:sym typeface="Lato"/>
            </a:endParaRPr>
          </a:p>
        </p:txBody>
      </p:sp>
      <p:pic>
        <p:nvPicPr>
          <p:cNvPr id="508" name="Google Shape;508;p42"/>
          <p:cNvPicPr preferRelativeResize="0"/>
          <p:nvPr/>
        </p:nvPicPr>
        <p:blipFill>
          <a:blip r:embed="rId3">
            <a:alphaModFix/>
          </a:blip>
          <a:stretch>
            <a:fillRect/>
          </a:stretch>
        </p:blipFill>
        <p:spPr>
          <a:xfrm>
            <a:off x="4028952" y="1332188"/>
            <a:ext cx="4973874" cy="2944637"/>
          </a:xfrm>
          <a:prstGeom prst="rect">
            <a:avLst/>
          </a:prstGeom>
          <a:noFill/>
          <a:ln>
            <a:noFill/>
          </a:ln>
        </p:spPr>
      </p:pic>
      <p:sp>
        <p:nvSpPr>
          <p:cNvPr id="509" name="Google Shape;509;p42"/>
          <p:cNvSpPr txBox="1"/>
          <p:nvPr/>
        </p:nvSpPr>
        <p:spPr>
          <a:xfrm>
            <a:off x="1218375" y="4831650"/>
            <a:ext cx="561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Lato"/>
                <a:ea typeface="Lato"/>
                <a:cs typeface="Lato"/>
                <a:sym typeface="Lato"/>
              </a:rPr>
              <a:t>Image source: https://aurorasolar.com/blog/choosing-the-right-size-inverter-for-your-solar-design-a-primer-on-inverter-clipping/</a:t>
            </a:r>
            <a:endParaRPr sz="7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Tilt</a:t>
            </a:r>
            <a:endParaRPr/>
          </a:p>
        </p:txBody>
      </p:sp>
      <p:pic>
        <p:nvPicPr>
          <p:cNvPr id="515" name="Google Shape;515;p43"/>
          <p:cNvPicPr preferRelativeResize="0"/>
          <p:nvPr/>
        </p:nvPicPr>
        <p:blipFill>
          <a:blip r:embed="rId3">
            <a:alphaModFix/>
          </a:blip>
          <a:stretch>
            <a:fillRect/>
          </a:stretch>
        </p:blipFill>
        <p:spPr>
          <a:xfrm>
            <a:off x="1862388" y="950400"/>
            <a:ext cx="5419223" cy="3820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 Month</a:t>
            </a:r>
            <a:endParaRPr/>
          </a:p>
        </p:txBody>
      </p:sp>
      <p:pic>
        <p:nvPicPr>
          <p:cNvPr id="521" name="Google Shape;521;p44"/>
          <p:cNvPicPr preferRelativeResize="0"/>
          <p:nvPr/>
        </p:nvPicPr>
        <p:blipFill>
          <a:blip r:embed="rId3">
            <a:alphaModFix/>
          </a:blip>
          <a:stretch>
            <a:fillRect/>
          </a:stretch>
        </p:blipFill>
        <p:spPr>
          <a:xfrm>
            <a:off x="1731000" y="1017725"/>
            <a:ext cx="5682000" cy="4070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27" name="Google Shape;527;p4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XGBoost regressor - 3M train RMSE, 35M test RMSE</a:t>
            </a:r>
            <a:endParaRPr sz="2000"/>
          </a:p>
          <a:p>
            <a:pPr indent="-330200" lvl="1" marL="914400" rtl="0" algn="l">
              <a:spcBef>
                <a:spcPts val="0"/>
              </a:spcBef>
              <a:spcAft>
                <a:spcPts val="0"/>
              </a:spcAft>
              <a:buSzPts val="1600"/>
              <a:buChar char="○"/>
            </a:pPr>
            <a:r>
              <a:rPr lang="en" sz="1600"/>
              <a:t>Outliers likely due to typos in final installed price</a:t>
            </a:r>
            <a:endParaRPr sz="1600"/>
          </a:p>
          <a:p>
            <a:pPr indent="-355600" lvl="0" marL="457200" rtl="0" algn="l">
              <a:spcBef>
                <a:spcPts val="0"/>
              </a:spcBef>
              <a:spcAft>
                <a:spcPts val="0"/>
              </a:spcAft>
              <a:buSzPts val="2000"/>
              <a:buChar char="●"/>
            </a:pPr>
            <a:r>
              <a:rPr lang="en" sz="2000"/>
              <a:t>Cost efficiency drivers:</a:t>
            </a:r>
            <a:endParaRPr sz="2000"/>
          </a:p>
          <a:p>
            <a:pPr indent="-330200" lvl="1" marL="914400" rtl="0" algn="l">
              <a:spcBef>
                <a:spcPts val="0"/>
              </a:spcBef>
              <a:spcAft>
                <a:spcPts val="0"/>
              </a:spcAft>
              <a:buSzPts val="1600"/>
              <a:buChar char="○"/>
            </a:pPr>
            <a:r>
              <a:rPr lang="en" sz="1600"/>
              <a:t>Inverter loading ratio ↑ price per KW ↓</a:t>
            </a:r>
            <a:endParaRPr sz="1600"/>
          </a:p>
          <a:p>
            <a:pPr indent="-330200" lvl="1" marL="914400" rtl="0" algn="l">
              <a:spcBef>
                <a:spcPts val="0"/>
              </a:spcBef>
              <a:spcAft>
                <a:spcPts val="0"/>
              </a:spcAft>
              <a:buSzPts val="1600"/>
              <a:buChar char="○"/>
            </a:pPr>
            <a:r>
              <a:rPr lang="en" sz="1600"/>
              <a:t>Inverter quantity </a:t>
            </a:r>
            <a:r>
              <a:rPr lang="en" sz="1600"/>
              <a:t>↑ price per KW ↓</a:t>
            </a:r>
            <a:endParaRPr sz="1600"/>
          </a:p>
          <a:p>
            <a:pPr indent="-330200" lvl="1" marL="914400" rtl="0" algn="l">
              <a:spcBef>
                <a:spcPts val="0"/>
              </a:spcBef>
              <a:spcAft>
                <a:spcPts val="0"/>
              </a:spcAft>
              <a:buSzPts val="1600"/>
              <a:buChar char="○"/>
            </a:pPr>
            <a:r>
              <a:rPr lang="en" sz="1600"/>
              <a:t>PV module efficiency</a:t>
            </a:r>
            <a:r>
              <a:rPr lang="en" sz="1600"/>
              <a:t> ↓ price per KW ↑</a:t>
            </a:r>
            <a:endParaRPr sz="1600"/>
          </a:p>
          <a:p>
            <a:pPr indent="-330200" lvl="1" marL="914400" rtl="0" algn="l">
              <a:spcBef>
                <a:spcPts val="0"/>
              </a:spcBef>
              <a:spcAft>
                <a:spcPts val="0"/>
              </a:spcAft>
              <a:buSzPts val="1600"/>
              <a:buChar char="○"/>
            </a:pPr>
            <a:r>
              <a:rPr lang="en" sz="1600"/>
              <a:t>Rebate </a:t>
            </a:r>
            <a:r>
              <a:rPr lang="en" sz="1600"/>
              <a:t>↑ price per KW ↓</a:t>
            </a:r>
            <a:endParaRPr sz="1600"/>
          </a:p>
          <a:p>
            <a:pPr indent="-330200" lvl="1" marL="914400" rtl="0" algn="l">
              <a:spcBef>
                <a:spcPts val="0"/>
              </a:spcBef>
              <a:spcAft>
                <a:spcPts val="0"/>
              </a:spcAft>
              <a:buSzPts val="1600"/>
              <a:buChar char="○"/>
            </a:pPr>
            <a:r>
              <a:rPr lang="en" sz="1600"/>
              <a:t>System Size </a:t>
            </a:r>
            <a:r>
              <a:rPr lang="en" sz="1600"/>
              <a:t>↑ price per KW ↓</a:t>
            </a:r>
            <a:endParaRPr sz="1600"/>
          </a:p>
          <a:p>
            <a:pPr indent="-330200" lvl="1" marL="914400" rtl="0" algn="l">
              <a:spcBef>
                <a:spcPts val="0"/>
              </a:spcBef>
              <a:spcAft>
                <a:spcPts val="0"/>
              </a:spcAft>
              <a:buSzPts val="1600"/>
              <a:buChar char="○"/>
            </a:pPr>
            <a:r>
              <a:rPr lang="en" sz="1600"/>
              <a:t>Tilt </a:t>
            </a:r>
            <a:endParaRPr sz="1600"/>
          </a:p>
          <a:p>
            <a:pPr indent="-330200" lvl="1" marL="914400" rtl="0" algn="l">
              <a:spcBef>
                <a:spcPts val="0"/>
              </a:spcBef>
              <a:spcAft>
                <a:spcPts val="0"/>
              </a:spcAft>
              <a:buSzPts val="1600"/>
              <a:buChar char="○"/>
            </a:pPr>
            <a:r>
              <a:rPr lang="en" sz="1600"/>
              <a:t>Month - July and December most efficient</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533" name="Google Shape;533;p46"/>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Recommendation tool</a:t>
            </a:r>
            <a:endParaRPr sz="2000"/>
          </a:p>
          <a:p>
            <a:pPr indent="-355600" lvl="0" marL="457200" rtl="0" algn="l">
              <a:spcBef>
                <a:spcPts val="0"/>
              </a:spcBef>
              <a:spcAft>
                <a:spcPts val="0"/>
              </a:spcAft>
              <a:buSzPts val="2000"/>
              <a:buChar char="●"/>
            </a:pPr>
            <a:r>
              <a:rPr lang="en" sz="2000"/>
              <a:t>Inputs:</a:t>
            </a:r>
            <a:endParaRPr sz="2000"/>
          </a:p>
          <a:p>
            <a:pPr indent="-330200" lvl="1" marL="914400" rtl="0" algn="l">
              <a:spcBef>
                <a:spcPts val="0"/>
              </a:spcBef>
              <a:spcAft>
                <a:spcPts val="0"/>
              </a:spcAft>
              <a:buSzPts val="1600"/>
              <a:buChar char="○"/>
            </a:pPr>
            <a:r>
              <a:rPr lang="en" sz="1600"/>
              <a:t>Budget</a:t>
            </a:r>
            <a:endParaRPr sz="1600"/>
          </a:p>
          <a:p>
            <a:pPr indent="-330200" lvl="1" marL="914400" rtl="0" algn="l">
              <a:spcBef>
                <a:spcPts val="0"/>
              </a:spcBef>
              <a:spcAft>
                <a:spcPts val="0"/>
              </a:spcAft>
              <a:buSzPts val="1600"/>
              <a:buChar char="○"/>
            </a:pPr>
            <a:r>
              <a:rPr lang="en" sz="1600"/>
              <a:t>Monthly electricity usage</a:t>
            </a:r>
            <a:endParaRPr sz="1600"/>
          </a:p>
          <a:p>
            <a:pPr indent="-330200" lvl="1" marL="914400" rtl="0" algn="l">
              <a:spcBef>
                <a:spcPts val="0"/>
              </a:spcBef>
              <a:spcAft>
                <a:spcPts val="0"/>
              </a:spcAft>
              <a:buSzPts val="1600"/>
              <a:buChar char="○"/>
            </a:pPr>
            <a:r>
              <a:rPr lang="en" sz="1600"/>
              <a:t>Location/electrical supplier</a:t>
            </a:r>
            <a:endParaRPr sz="1600"/>
          </a:p>
          <a:p>
            <a:pPr indent="-355600" lvl="0" marL="457200" rtl="0" algn="l">
              <a:spcBef>
                <a:spcPts val="0"/>
              </a:spcBef>
              <a:spcAft>
                <a:spcPts val="0"/>
              </a:spcAft>
              <a:buSzPts val="2000"/>
              <a:buChar char="●"/>
            </a:pPr>
            <a:r>
              <a:rPr lang="en" sz="2000"/>
              <a:t>Outputs:</a:t>
            </a:r>
            <a:endParaRPr sz="2000"/>
          </a:p>
          <a:p>
            <a:pPr indent="-330200" lvl="1" marL="914400" rtl="0" algn="l">
              <a:spcBef>
                <a:spcPts val="0"/>
              </a:spcBef>
              <a:spcAft>
                <a:spcPts val="0"/>
              </a:spcAft>
              <a:buSzPts val="1600"/>
              <a:buChar char="○"/>
            </a:pPr>
            <a:r>
              <a:rPr lang="en" sz="1600"/>
              <a:t>System size</a:t>
            </a:r>
            <a:endParaRPr sz="1600"/>
          </a:p>
          <a:p>
            <a:pPr indent="-330200" lvl="1" marL="914400" rtl="0" algn="l">
              <a:spcBef>
                <a:spcPts val="0"/>
              </a:spcBef>
              <a:spcAft>
                <a:spcPts val="0"/>
              </a:spcAft>
              <a:buSzPts val="1600"/>
              <a:buChar char="○"/>
            </a:pPr>
            <a:r>
              <a:rPr lang="en" sz="1600"/>
              <a:t>Inverter quantity</a:t>
            </a:r>
            <a:endParaRPr sz="1600"/>
          </a:p>
          <a:p>
            <a:pPr indent="-330200" lvl="1" marL="914400" rtl="0" algn="l">
              <a:spcBef>
                <a:spcPts val="0"/>
              </a:spcBef>
              <a:spcAft>
                <a:spcPts val="0"/>
              </a:spcAft>
              <a:buSzPts val="1600"/>
              <a:buChar char="○"/>
            </a:pPr>
            <a:r>
              <a:rPr lang="en" sz="1600"/>
              <a:t>Available rebates/grants</a:t>
            </a:r>
            <a:endParaRPr sz="1600"/>
          </a:p>
          <a:p>
            <a:pPr indent="-330200" lvl="1" marL="914400" rtl="0" algn="l">
              <a:spcBef>
                <a:spcPts val="0"/>
              </a:spcBef>
              <a:spcAft>
                <a:spcPts val="0"/>
              </a:spcAft>
              <a:buSzPts val="1600"/>
              <a:buChar char="○"/>
            </a:pPr>
            <a:r>
              <a:rPr lang="en" sz="1600"/>
              <a:t>Time to recover investment</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539" name="Google Shape;539;p47"/>
          <p:cNvPicPr preferRelativeResize="0"/>
          <p:nvPr/>
        </p:nvPicPr>
        <p:blipFill>
          <a:blip r:embed="rId3">
            <a:alphaModFix/>
          </a:blip>
          <a:stretch>
            <a:fillRect/>
          </a:stretch>
        </p:blipFill>
        <p:spPr>
          <a:xfrm>
            <a:off x="3115650" y="289925"/>
            <a:ext cx="5206076" cy="4563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graphicFrame>
        <p:nvGraphicFramePr>
          <p:cNvPr id="545" name="Google Shape;545;p48"/>
          <p:cNvGraphicFramePr/>
          <p:nvPr/>
        </p:nvGraphicFramePr>
        <p:xfrm>
          <a:off x="2777875" y="31750"/>
          <a:ext cx="3000000" cy="3000000"/>
        </p:xfrm>
        <a:graphic>
          <a:graphicData uri="http://schemas.openxmlformats.org/drawingml/2006/table">
            <a:tbl>
              <a:tblPr>
                <a:noFill/>
                <a:tableStyleId>{7785B75E-E3DB-4E6A-A5FC-941F54A53ECE}</a:tableStyleId>
              </a:tblPr>
              <a:tblGrid>
                <a:gridCol w="2219325"/>
                <a:gridCol w="2581275"/>
                <a:gridCol w="1143000"/>
              </a:tblGrid>
              <a:tr h="12700">
                <a:tc>
                  <a:txBody>
                    <a:bodyPr/>
                    <a:lstStyle/>
                    <a:p>
                      <a:pPr indent="0" lvl="0" marL="0" rtl="0" algn="ctr">
                        <a:spcBef>
                          <a:spcPts val="0"/>
                        </a:spcBef>
                        <a:spcAft>
                          <a:spcPts val="0"/>
                        </a:spcAft>
                        <a:buNone/>
                      </a:pPr>
                      <a:r>
                        <a:rPr b="1" lang="en" sz="1100">
                          <a:solidFill>
                            <a:schemeClr val="dk1"/>
                          </a:solidFill>
                        </a:rPr>
                        <a:t>Model</a:t>
                      </a:r>
                      <a:endParaRPr b="1" sz="1100">
                        <a:solidFill>
                          <a:schemeClr val="dk1"/>
                        </a:solidFill>
                      </a:endParaRPr>
                    </a:p>
                  </a:txBody>
                  <a:tcPr marT="63500" marB="63500" marR="63500" marL="63500"/>
                </a:tc>
                <a:tc>
                  <a:txBody>
                    <a:bodyPr/>
                    <a:lstStyle/>
                    <a:p>
                      <a:pPr indent="0" lvl="0" marL="0" rtl="0" algn="ctr">
                        <a:spcBef>
                          <a:spcPts val="0"/>
                        </a:spcBef>
                        <a:spcAft>
                          <a:spcPts val="0"/>
                        </a:spcAft>
                        <a:buNone/>
                      </a:pPr>
                      <a:r>
                        <a:rPr b="1" lang="en" sz="1100">
                          <a:solidFill>
                            <a:schemeClr val="dk1"/>
                          </a:solidFill>
                        </a:rPr>
                        <a:t>Hyperparameters</a:t>
                      </a:r>
                      <a:endParaRPr b="1" sz="1100">
                        <a:solidFill>
                          <a:schemeClr val="dk1"/>
                        </a:solidFill>
                      </a:endParaRPr>
                    </a:p>
                  </a:txBody>
                  <a:tcPr marT="63500" marB="63500" marR="63500" marL="63500"/>
                </a:tc>
                <a:tc>
                  <a:txBody>
                    <a:bodyPr/>
                    <a:lstStyle/>
                    <a:p>
                      <a:pPr indent="0" lvl="0" marL="0" rtl="0" algn="ctr">
                        <a:spcBef>
                          <a:spcPts val="0"/>
                        </a:spcBef>
                        <a:spcAft>
                          <a:spcPts val="0"/>
                        </a:spcAft>
                        <a:buNone/>
                      </a:pPr>
                      <a:r>
                        <a:rPr b="1" lang="en" sz="1100">
                          <a:solidFill>
                            <a:schemeClr val="dk1"/>
                          </a:solidFill>
                        </a:rPr>
                        <a:t>RMSE</a:t>
                      </a:r>
                      <a:endParaRPr b="1"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Mean Dummy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9,923,409</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Median Dummy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9,941,871</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25th Quantile Dummy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10,670,605</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Ordinary Least Squares</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1.2650560e+19</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Ridge Regression</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alpha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10,327,496</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Lasso Regression</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alpha</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10,155,465</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Random Forest Regression</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max_features, max_depth, min_samples_leaf, n_estimators</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9,720,312</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XGBoost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n_estimators, max_depth, eta, colsample_bytree</a:t>
                      </a:r>
                      <a:endParaRPr sz="1100">
                        <a:solidFill>
                          <a:schemeClr val="dk1"/>
                        </a:solidFill>
                      </a:endParaRPr>
                    </a:p>
                  </a:txBody>
                  <a:tcPr marT="63500" marB="63500" marR="63500" marL="63500"/>
                </a:tc>
                <a:tc>
                  <a:txBody>
                    <a:bodyPr/>
                    <a:lstStyle/>
                    <a:p>
                      <a:pPr indent="0" lvl="0" marL="0" rtl="0" algn="ctr">
                        <a:lnSpc>
                          <a:spcPct val="116071"/>
                        </a:lnSpc>
                        <a:spcBef>
                          <a:spcPts val="400"/>
                        </a:spcBef>
                        <a:spcAft>
                          <a:spcPts val="0"/>
                        </a:spcAft>
                        <a:buNone/>
                      </a:pPr>
                      <a:r>
                        <a:rPr lang="en" sz="1050">
                          <a:solidFill>
                            <a:schemeClr val="dk1"/>
                          </a:solidFill>
                        </a:rPr>
                        <a:t>11,759,799</a:t>
                      </a:r>
                      <a:endParaRPr sz="105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Linear XGBoost Regressor - shotgun updater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reg_lambda, reg_alpha, feature_selector</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9,788,061</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Linear XGBoost Regressor - coordinate descent updater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reg_lambda, reg_alpha, feature_selector</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9,789,561</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Decision Tree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max_depth, min_samples_leaf</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9,865,568</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K Nearest Neighbors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n_neighbors</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11,856,353</a:t>
                      </a:r>
                      <a:endParaRPr sz="1100">
                        <a:solidFill>
                          <a:schemeClr val="dk1"/>
                        </a:solidFill>
                      </a:endParaRPr>
                    </a:p>
                  </a:txBody>
                  <a:tcPr marT="63500" marB="63500" marR="63500" marL="63500"/>
                </a:tc>
              </a:tr>
              <a:tr h="12700">
                <a:tc>
                  <a:txBody>
                    <a:bodyPr/>
                    <a:lstStyle/>
                    <a:p>
                      <a:pPr indent="0" lvl="0" marL="0" rtl="0" algn="ctr">
                        <a:spcBef>
                          <a:spcPts val="0"/>
                        </a:spcBef>
                        <a:spcAft>
                          <a:spcPts val="0"/>
                        </a:spcAft>
                        <a:buNone/>
                      </a:pPr>
                      <a:r>
                        <a:rPr lang="en" sz="1100">
                          <a:solidFill>
                            <a:schemeClr val="dk1"/>
                          </a:solidFill>
                        </a:rPr>
                        <a:t>Light GBM Regressor</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lang="en" sz="1100">
                          <a:solidFill>
                            <a:schemeClr val="dk1"/>
                          </a:solidFill>
                        </a:rPr>
                        <a:t>num_leaves, n_estimators, max_depth, learning_rate</a:t>
                      </a:r>
                      <a:endParaRPr sz="1100">
                        <a:solidFill>
                          <a:schemeClr val="dk1"/>
                        </a:solidFill>
                      </a:endParaRPr>
                    </a:p>
                  </a:txBody>
                  <a:tcPr marT="63500" marB="63500" marR="63500" marL="63500"/>
                </a:tc>
                <a:tc>
                  <a:txBody>
                    <a:bodyPr/>
                    <a:lstStyle/>
                    <a:p>
                      <a:pPr indent="0" lvl="0" marL="0" rtl="0" algn="ctr">
                        <a:lnSpc>
                          <a:spcPct val="110795"/>
                        </a:lnSpc>
                        <a:spcBef>
                          <a:spcPts val="0"/>
                        </a:spcBef>
                        <a:spcAft>
                          <a:spcPts val="0"/>
                        </a:spcAft>
                        <a:buNone/>
                      </a:pPr>
                      <a:r>
                        <a:rPr lang="en" sz="1100">
                          <a:solidFill>
                            <a:schemeClr val="dk1"/>
                          </a:solidFill>
                        </a:rPr>
                        <a:t>23,385,497</a:t>
                      </a:r>
                      <a:endParaRPr sz="1100">
                        <a:solidFill>
                          <a:schemeClr val="dk1"/>
                        </a:solidFill>
                      </a:endParaRPr>
                    </a:p>
                  </a:txBody>
                  <a:tcPr marT="63500" marB="63500" marR="63500" marL="63500"/>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551" name="Google Shape;551;p49"/>
          <p:cNvPicPr preferRelativeResize="0"/>
          <p:nvPr/>
        </p:nvPicPr>
        <p:blipFill>
          <a:blip r:embed="rId3">
            <a:alphaModFix/>
          </a:blip>
          <a:stretch>
            <a:fillRect/>
          </a:stretch>
        </p:blipFill>
        <p:spPr>
          <a:xfrm>
            <a:off x="518625" y="1204929"/>
            <a:ext cx="8061826" cy="3707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557" name="Google Shape;557;p50"/>
          <p:cNvPicPr preferRelativeResize="0"/>
          <p:nvPr/>
        </p:nvPicPr>
        <p:blipFill>
          <a:blip r:embed="rId3">
            <a:alphaModFix/>
          </a:blip>
          <a:stretch>
            <a:fillRect/>
          </a:stretch>
        </p:blipFill>
        <p:spPr>
          <a:xfrm>
            <a:off x="533400" y="1170125"/>
            <a:ext cx="8153975" cy="375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88" name="Google Shape;88;p16"/>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Purchase the largest configuration of solar panels that makes sense for the house</a:t>
            </a:r>
            <a:endParaRPr sz="1650">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Design the solar panel installation with a relatively high inverter loading ratio</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Identify and secure any rebate or grant available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buying a solar panel model with lower conversion efficiency</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scheduling the installation for July or December</a:t>
            </a:r>
            <a:endParaRPr sz="2000">
              <a:solidFill>
                <a:srgbClr val="CCCC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94" name="Google Shape;94;p17"/>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Purchase the largest configuration of solar panels that makes sense for the house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Design the solar panel installation with a relatively high inverter loading ratio</a:t>
            </a:r>
            <a:endParaRPr sz="1650">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Identify and secure any rebate or grant available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buying a solar panel model with lower conversion efficiency</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scheduling the installation for July or December</a:t>
            </a:r>
            <a:endParaRPr sz="2000">
              <a:solidFill>
                <a:srgbClr val="CCCC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100" name="Google Shape;100;p18"/>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Purchase the largest configuration of solar panels that makes sense for the house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Design the solar panel installation with a relatively high inverter loading ratio</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Identify and secure any rebate or grant available</a:t>
            </a:r>
            <a:endParaRPr sz="1650">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buying a solar panel model with lower conversion efficiency</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scheduling the installation for July or December</a:t>
            </a:r>
            <a:endParaRPr sz="2000">
              <a:solidFill>
                <a:srgbClr val="CCCC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106" name="Google Shape;106;p19"/>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Purchase the largest configuration of solar panels that makes sense for the house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Design the solar panel installation with a relatively high inverter loading ratio</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Identify and secure any rebate or grant available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Consider buying a solar panel model with lower conversion efficiency</a:t>
            </a:r>
            <a:endParaRPr sz="1650">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scheduling the installation for July or December</a:t>
            </a:r>
            <a:endParaRPr sz="2000">
              <a:solidFill>
                <a:srgbClr val="CCCC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make solar panels affordable</a:t>
            </a:r>
            <a:endParaRPr/>
          </a:p>
        </p:txBody>
      </p:sp>
      <p:sp>
        <p:nvSpPr>
          <p:cNvPr id="112" name="Google Shape;112;p20"/>
          <p:cNvSpPr txBox="1"/>
          <p:nvPr>
            <p:ph idx="2" type="body"/>
          </p:nvPr>
        </p:nvSpPr>
        <p:spPr>
          <a:xfrm>
            <a:off x="252275" y="1817700"/>
            <a:ext cx="8580000" cy="2616600"/>
          </a:xfrm>
          <a:prstGeom prst="rect">
            <a:avLst/>
          </a:prstGeom>
        </p:spPr>
        <p:txBody>
          <a:bodyPr anchorCtr="0" anchor="t" bIns="91425" lIns="91425" spcFirstLastPara="1" rIns="91425" wrap="square" tIns="91425">
            <a:noAutofit/>
          </a:bodyPr>
          <a:lstStyle/>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Purchase the largest configuration of solar panels that makes sense for the house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Design the solar panel installation with a relatively high inverter loading ratio</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Identify and secure any rebate or grant available</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Clr>
                <a:srgbClr val="CCCCCC"/>
              </a:buClr>
              <a:buSzPts val="1650"/>
              <a:buFont typeface="Arial"/>
              <a:buChar char="●"/>
            </a:pPr>
            <a:r>
              <a:rPr lang="en" sz="1650">
                <a:solidFill>
                  <a:srgbClr val="CCCCCC"/>
                </a:solidFill>
                <a:latin typeface="Arial"/>
                <a:ea typeface="Arial"/>
                <a:cs typeface="Arial"/>
                <a:sym typeface="Arial"/>
              </a:rPr>
              <a:t>Consider buying a solar panel model with lower conversion efficiency</a:t>
            </a:r>
            <a:endParaRPr sz="1650">
              <a:solidFill>
                <a:srgbClr val="CCCCCC"/>
              </a:solidFill>
              <a:latin typeface="Arial"/>
              <a:ea typeface="Arial"/>
              <a:cs typeface="Arial"/>
              <a:sym typeface="Arial"/>
            </a:endParaRPr>
          </a:p>
          <a:p>
            <a:pPr indent="0" lvl="0" marL="457200" rtl="0" algn="l">
              <a:lnSpc>
                <a:spcPct val="100000"/>
              </a:lnSpc>
              <a:spcBef>
                <a:spcPts val="0"/>
              </a:spcBef>
              <a:spcAft>
                <a:spcPts val="0"/>
              </a:spcAft>
              <a:buNone/>
            </a:pPr>
            <a:r>
              <a:t/>
            </a:r>
            <a:endParaRPr sz="1650">
              <a:solidFill>
                <a:srgbClr val="CCCCCC"/>
              </a:solidFill>
              <a:latin typeface="Arial"/>
              <a:ea typeface="Arial"/>
              <a:cs typeface="Arial"/>
              <a:sym typeface="Arial"/>
            </a:endParaRPr>
          </a:p>
          <a:p>
            <a:pPr indent="-333375" lvl="0" marL="457200" rtl="0" algn="l">
              <a:lnSpc>
                <a:spcPct val="100000"/>
              </a:lnSpc>
              <a:spcBef>
                <a:spcPts val="0"/>
              </a:spcBef>
              <a:spcAft>
                <a:spcPts val="0"/>
              </a:spcAft>
              <a:buSzPts val="1650"/>
              <a:buFont typeface="Arial"/>
              <a:buChar char="●"/>
            </a:pPr>
            <a:r>
              <a:rPr lang="en" sz="1650">
                <a:latin typeface="Arial"/>
                <a:ea typeface="Arial"/>
                <a:cs typeface="Arial"/>
                <a:sym typeface="Arial"/>
              </a:rPr>
              <a:t>Consider scheduling the installation for July or December</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118" name="Google Shape;118;p21"/>
          <p:cNvSpPr txBox="1"/>
          <p:nvPr>
            <p:ph idx="2" type="body"/>
          </p:nvPr>
        </p:nvSpPr>
        <p:spPr>
          <a:xfrm>
            <a:off x="4832400" y="1342800"/>
            <a:ext cx="3999900" cy="33012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en" sz="2100"/>
              <a:t>Residential installations only</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Clr>
                <a:srgbClr val="CCCCCC"/>
              </a:buClr>
              <a:buSzPts val="2100"/>
              <a:buChar char="●"/>
            </a:pPr>
            <a:r>
              <a:rPr lang="en" sz="2100">
                <a:solidFill>
                  <a:srgbClr val="CCCCCC"/>
                </a:solidFill>
              </a:rPr>
              <a:t>2020/2021 installations</a:t>
            </a:r>
            <a:endParaRPr sz="2100">
              <a:solidFill>
                <a:srgbClr val="CCCCCC"/>
              </a:solidFill>
            </a:endParaRPr>
          </a:p>
          <a:p>
            <a:pPr indent="0" lvl="0" marL="457200" rtl="0" algn="l">
              <a:spcBef>
                <a:spcPts val="1200"/>
              </a:spcBef>
              <a:spcAft>
                <a:spcPts val="0"/>
              </a:spcAft>
              <a:buNone/>
            </a:pPr>
            <a:r>
              <a:t/>
            </a:r>
            <a:endParaRPr sz="2100">
              <a:solidFill>
                <a:srgbClr val="CCCCCC"/>
              </a:solidFill>
            </a:endParaRPr>
          </a:p>
          <a:p>
            <a:pPr indent="-361950" lvl="0" marL="457200" rtl="0" algn="l">
              <a:spcBef>
                <a:spcPts val="1200"/>
              </a:spcBef>
              <a:spcAft>
                <a:spcPts val="0"/>
              </a:spcAft>
              <a:buClr>
                <a:srgbClr val="CCCCCC"/>
              </a:buClr>
              <a:buSzPts val="2100"/>
              <a:buChar char="●"/>
            </a:pPr>
            <a:r>
              <a:rPr lang="en" sz="2100">
                <a:solidFill>
                  <a:srgbClr val="CCCCCC"/>
                </a:solidFill>
              </a:rPr>
              <a:t>26 states included in the data, all were used in this analysis</a:t>
            </a:r>
            <a:endParaRPr sz="2100">
              <a:solidFill>
                <a:srgbClr val="CCCCCC"/>
              </a:solidFill>
            </a:endParaRPr>
          </a:p>
        </p:txBody>
      </p:sp>
      <p:pic>
        <p:nvPicPr>
          <p:cNvPr id="119" name="Google Shape;119;p21"/>
          <p:cNvPicPr preferRelativeResize="0"/>
          <p:nvPr/>
        </p:nvPicPr>
        <p:blipFill>
          <a:blip r:embed="rId3">
            <a:alphaModFix/>
          </a:blip>
          <a:stretch>
            <a:fillRect/>
          </a:stretch>
        </p:blipFill>
        <p:spPr>
          <a:xfrm>
            <a:off x="764053" y="1417950"/>
            <a:ext cx="3166247" cy="315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